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57" r:id="rId4"/>
    <p:sldId id="259" r:id="rId5"/>
    <p:sldId id="260" r:id="rId6"/>
    <p:sldId id="261" r:id="rId7"/>
    <p:sldId id="276" r:id="rId8"/>
    <p:sldId id="262" r:id="rId9"/>
    <p:sldId id="283" r:id="rId10"/>
    <p:sldId id="284" r:id="rId11"/>
    <p:sldId id="280" r:id="rId12"/>
    <p:sldId id="264" r:id="rId13"/>
    <p:sldId id="265" r:id="rId14"/>
    <p:sldId id="266" r:id="rId15"/>
    <p:sldId id="267" r:id="rId16"/>
    <p:sldId id="281" r:id="rId17"/>
    <p:sldId id="268" r:id="rId18"/>
    <p:sldId id="269" r:id="rId19"/>
    <p:sldId id="277" r:id="rId20"/>
    <p:sldId id="278" r:id="rId21"/>
    <p:sldId id="286" r:id="rId22"/>
    <p:sldId id="287" r:id="rId23"/>
    <p:sldId id="288" r:id="rId24"/>
    <p:sldId id="289" r:id="rId25"/>
    <p:sldId id="272" r:id="rId26"/>
    <p:sldId id="705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hQAAKHaVTyusnKoDhx1t6hDmIx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5"/>
    <p:restoredTop sz="94705"/>
  </p:normalViewPr>
  <p:slideViewPr>
    <p:cSldViewPr snapToGrid="0">
      <p:cViewPr varScale="1">
        <p:scale>
          <a:sx n="108" d="100"/>
          <a:sy n="108" d="100"/>
        </p:scale>
        <p:origin x="122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4T01:46:19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24575,'8'0'0,"5"0"0,-4 0 0,4 0 0,-4 0 0,-1 0 0,0 0 0,1 0 0,4 0 0,-4 0 0,4 0 0,-4 0 0,-1 0 0,5 0 0,-4 3 0,4-2 0,-4 3 0,4 0 0,-4-3 0,4 3 0,-5 0 0,1-3 0,-1 3 0,1-4 0,-1 3 0,0-2 0,1 3 0,-1 0 0,1-3 0,-1 6 0,0-6 0,1 7 0,-1-8 0,1 8 0,-1-7 0,0 6 0,1-6 0,-1 3 0,1 0 0,-1-3 0,0 2 0,1 1 0,-1-3 0,0 7 0,0-8 0,1 4 0,-5 0 0,3-3 0,-2 3 0,3-4 0,0 0 0,-4 3 0,3-2 0,-2 3 0,-1-4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1:08.3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24575,'4'4'0,"12"4"0,6 2 0,4-2 0,4 2 0,1-1 0,-2-2 0,-1-2 0,-6-2-8191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3:21.3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3895 24575,'13'-307'0,"-6"214"0,28-222 0,-21 235 0,2 0 0,45-126 0,-25 117 0,-11 30 0,29-107 0,28-201 0,-66 294 0,38-148 0,110-445 0,-150 605 0,23-59 0,30-57 0,-6 18 0,-51 129 0,2 2 0,18-32 0,-21 44 0,2 0 0,-1 1 0,2 1 0,0 1 0,15-15 0,166-130 0,-176 147 0,24-11 0,6-5 0,-35 19 0,1 1 0,-1 1 0,1 0 0,0 2 0,0-1 0,25-4 0,83-6 0,-115 14 0,344-12 0,-111 7 0,-164 2 0,84-2 0,-147 6 0,-2 1 0,1 1 0,0 0 0,0 1 0,0 0 0,10 4 0,58 32 0,-56-27 0,-1-1 0,38 12 0,-19-9 0,-17-7 0,-1 0 0,1-1 0,-1-2 0,28 3 0,65-6 0,-60-3 0,-53 2 0,16 0 0,-18 0 0,-1 0 0,1 0 0,-1 0 0,0 0 0,1-1 0,-1 1 0,0 0 0,0 0 0,0 0 0,0 0 0,1 0 0,-1-1 0,0 1 0,1 0 0,-1 0 0,0-1 0,0 1 0,1 0 0,-1 0 0,0 0 0,0 0 0,0 0 0,0-1 0,0 1 0,0 0 0,0-1 0,0 1 0,0-1 0,0 1 0,1 0 0,-1 0 0,0 0 0,0 0 0,0-1 0,0 1 0,0-1 0,0 1 0,0 0 0,-1-1 0,1 1 0,0 0 0,0 0 0,0 0 0,0 0 0,0-1 0,0 1 0,0 0 0,0-1 0,0 1 0,0 0 0,-1-1 0,1 1 0,0 0 0,0 0 0,-1 0 0,1 0 0,0 0 0,-1 0 0,1-1 0,-8-6 0,0 0 0,0 1 0,-1-1 0,0 2 0,0-1 0,-19-8 0,2 1 0,-94-53 0,-99-51 0,216 116 0,0-1 0,-1 0 0,0 1 0,1-1 0,-1 1 0,1 0 0,-1-1 0,0 2 0,0 0 0,-7-2 0,11 3 0,-1-1 0,1 0 0,0 0 0,0 0 0,-1 1 0,1-1 0,-1 0 0,1 0 0,-1 0 0,1 0 0,0 1 0,0-1 0,0 0 0,-1 1 0,1-1 0,0 1 0,-1-1 0,1 0 0,0 0 0,0 1 0,-1-1 0,1 1 0,0-1 0,0 1 0,0-1 0,0 0 0,0 1 0,0-1 0,0 1 0,0-1 0,0 1 0,0-1 0,0 0 0,0 0 0,0 1 0,0 0 0,0-1 0,0 1 0,1-1 0,-1 0 0,0 0 0,0 1 0,1-1 0,-1 1 0,0-1 0,1 1 0,11 18 0,-12-19 0,10 14 0,1-1 0,1 0 0,0-1 0,1 0 0,0-1 0,27 18 0,77 48 0,-103-67 0,0-2 0,1 0 0,0-1 0,1 0 0,0-1 0,19 4 0,27 10 0,1 1 0,-63-21 0,1 0 0,-1 0 0,1 0 0,-1 0 0,0 0 0,0 0 0,0 0 0,1 1 0,-1-1 0,0 0 0,1 0 0,-1 0 0,0 0 0,1 1 0,-1-1 0,0 0 0,0 0 0,0 1 0,0-1 0,1 0 0,-1 0 0,0 0 0,0 0 0,1 1 0,-1-1 0,0 0 0,0 1 0,0-1 0,0 0 0,1 1 0,-1-1 0,0 0 0,0 0 0,0 0 0,0 1 0,0-1 0,0 1 0,0-1 0,0 0 0,0 1 0,0-1 0,0 0 0,0 0 0,-1 1 0,-13 10 0,-4-2 0,-1-2 0,-1 1 0,0-2 0,-34 6 0,24-6 0,-69 16-62,-159 44-1241,216-50-5523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5:08.442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0 24575,'3'1'0,"0"0"0,0 0 0,0 0 0,0 0 0,-1 1 0,1-1 0,0 1 0,0-1 0,-1 1 0,1 0 0,-1 0 0,0 1 0,4 3 0,-1-1 0,37 35 0,60 53 0,543 390-1218,-348-269 853,-295-212 365,28 19 61,-1 1 0,-1 1 0,43 48 0,157 164 1285,-102-114-1353,69 53 7,13-14 0,-109-86 0,-61-47 0,1-1 0,51 23 0,-80-44 0,0-2 0,0 0 0,0 0 0,17 3 0,-16-4 0,1 0 0,-1 1 0,17 7 0,41 21 0,63 29 0,39 18-1365,-153-69-5461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5:09.715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134 335 24575,'0'-4'0,"0"-4"0,0-5 0,-4-3 0,-4-11 0,-5 0 0,-4-3 0,-1 1 0,0 1 0,5-2 0,0 0 0,3 3 0,3 1 0,-1 6 0,4 6 0,3 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5:11.002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578 162 24575,'-1'-1'0,"1"1"0,0-1 0,0 0 0,-1 0 0,1 1 0,0-1 0,0 0 0,-1 0 0,1 1 0,-1-1 0,0 0 0,1 1 0,0-1 0,-1 1 0,1 0 0,-1-1 0,0 0 0,1 1 0,-1-1 0,0 1 0,0 0 0,1 0 0,-1-1 0,0 1 0,0 0 0,-1-1 0,-22-3 0,22 4 0,-39-4 0,-43 3 0,-30-2 0,99 2 0,1-2 0,0 0 0,0 0 0,0-1 0,1-1 0,-14-6 0,-32-23 0,0-1 0,6 7-1365,39 20-5461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5:52.646"/>
    </inkml:context>
    <inkml:brush xml:id="br0">
      <inkml:brushProperty name="width" value="0.035" units="cm"/>
      <inkml:brushProperty name="height" value="0.035" units="cm"/>
      <inkml:brushProperty name="color" value="#0D5BDC"/>
    </inkml:brush>
  </inkml:definitions>
  <inkml:trace contextRef="#ctx0" brushRef="#br0">279 1 24575,'2'0'0,"0"1"0,0-1 0,-1 1 0,1-1 0,0 1 0,0 1 0,0-2 0,-1 1 0,1 1 0,-1-2 0,1 2 0,-1-1 0,1 1 0,-1-1 0,1 0 0,1 4 0,6 5 0,118 89 0,-81-66 0,58 56 0,-96-82 0,0 1 0,-1 1 0,-1 0 0,1 0 0,10 18 0,-14-19 0,0-1 0,-1 1 0,1-1 0,-2 1 0,1 0 0,-1 0 0,0 0 0,0 14 0,3 109 0,9 323 0,-14-320 0,-2-58 0,1-67 0,1 1 0,-2 0 0,0-1 0,0 1 0,-6 14 0,-6 14 0,12-31 0,1 1 0,-1-1 0,0-1 0,-1 2 0,1-2 0,-9 11 0,-71 102 0,63-89 0,6-11 0,-2-1 0,0-1 0,0 0 0,-33 23 0,24-19 0,-31 33 0,44-41 0,-7 8 0,0 0 0,-35 27 0,47-41 0,-1 0 0,1 1 0,-1 0 0,2 0 0,0 1 0,-9 15 0,9-14 0,-1 1 0,-1-2 0,1 1 0,-13 12 0,2-4 0,9-10 0,2 0 0,-11 7 0,17-15 0,0 0 0,1 1 0,-1 0 0,-1-1 0,2 1 0,-1-1 0,0 0 0,0 1 0,1-1 0,-2 0 0,1 1 0,1-1 0,-2 0 0,1 0 0,1 0 0,-1 0 0,-1 0 0,2 0 0,-1 0 0,-1 0 0,2 0 0,-3-1 0,3 0 0,-2 1 0,1-1 0,0 0 0,0 0 0,0 0 0,0 0 0,0 0 0,0 0 0,1 0 0,-1 0 0,0 0 0,0-1 0,1 2 0,-2-3 0,0-5 0,-1 0 0,1 0 0,0-1 0,-1-8 0,3 16 0,-2-18 0,0 0 0,0 0 0,2-1 0,0 1 0,2-1 0,0 1 0,1 0 0,1-1 0,8-22 0,-12 40 0,4-9 0,0-1 0,0 1 0,2 0 0,-1 1 0,1-1 0,1 1 0,14-18 0,-18 23 0,0 2 0,0-2 0,0 1 0,-1-1 0,0 1 0,3-8 0,1 0 0,-12 24 0,0 1 0,2 1 0,-5 20 0,-1 2 0,5-19 0,-25 88 0,25-84 0,2 0 0,0 0 0,0 24 0,3-21 0,0-7 0,0 0 0,-1 1 0,-5 24 0,6-42 0,-1 1 0,1 0 0,-1-1 0,1 1 0,0-1 0,0 1 0,0 0 0,0-1 0,0 1 0,0 0 0,0-1 0,0 1 0,0-1 0,0 1 0,0 0 0,0 0 0,0-1 0,0 0 0,0 1 0,0 0 0,1 0 0,-1-1 0,0 0 0,1 1 0,-1 0 0,1-1 0,-1 1 0,1 0 0,1-1 0,-1 0 0,1 0 0,0 0 0,-1 0 0,1 0 0,-1 0 0,1 0 0,-1-1 0,2 1 0,-2 0 0,4-2 0,40-14 0,0-3 0,51-30 0,32-14 0,-106 54 0,1 1 0,0 0 0,45-7 0,-41 13-1365,-6 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5:52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24575,'4'4'0,"0"5"0,5 4 0,3-1 0,0 3 0,1-2 0,-1 0 0,1 2 0,2 1 0,-2 3 0,0-3 0,-2 0 0,1 1 0,3 1 0,-3 1 0,-2-3-8191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5:52.6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321 0 24575,'0'4'0,"-7"5"0,-7 4 0,-3 3 0,-3 0 0,-6 3 0,3 4 0,1-1 0,-4 2 0,1-1 0,-8-1 0,-1 0 0,5 0 0,4-4 0,6-5-8191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5:52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24575,'1'2'0,"-1"-1"0,0 1 0,1 0 0,-1-1 0,0 2 0,1-2 0,0 1 0,0-1 0,-1 1 0,1 0 0,0-1 0,0 1 0,0-1 0,0 0 0,2 2 0,6 9 0,171 302-429,-7-11 31,-78-156 398,98 157 0,-19 12 0,29 180 102,-46 14 0,-31 32-102,-120-514 0,29 206 98,-17 1 124,-3-38-23,24 328-95,-35-309-104,-4-209-104,0-5 7,0 0 0,0-1 0,0 2 0,0-2 0,0 1 0,0 0 0,-1-1 0,1 2 0,0-2 0,-1 1 0,0-1 0,0 4 0,-5-2-6729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5:52.6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24575,'0'3'0,"4"6"0,4 7 0,2 6 0,-2 2 0,-1 0 0,-3 4 0,-1 1 0,-3-2 0,1-1 0,-1-1 0,-1-3 0,1 0 0,0-4-8191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4T01:46:22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0 507 24575,'0'-8'0,"0"-1"0,0 1 0,0-1 0,0 1 0,0-9 0,0 2 0,0-3 0,0 1 0,0 7 0,4-8 0,-3 9 0,8-9 0,-8 8 0,7-7 0,-3 7 0,4-7 0,-4 7 0,3-8 0,-3 9 0,4-4 0,-5 4 0,4-4 0,-3 4 0,0-5 0,2 6 0,-2-1 0,0-4 0,2 4 0,-2-4 0,-1 4 0,4 1 0,-7-1 0,6 1 0,-6-1 0,7 1 0,-4-1 0,1 1 0,-1-1 0,0 0 0,0 1 0,1 0 0,2 0 0,-6 0 0,2 0 0,1 3 0,-3-2 0,3 7 0,-4-4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5:52.6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24575,'4'4'0,"12"4"0,6 2 0,4-2 0,4 2 0,1-1 0,-2-2 0,-1-2 0,-6-2-8191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8:07.8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1617 1 24575,'0'127'0,"4"208"0,42-5 0,-20-174 0,0 43 0,2 292 0,-31-196 0,4 226 0,9-367 0,-1-1 0,-8-111 0,-8 69 0,-7-21 0,-40 140 0,39-188 0,-1 0 0,-31 53 0,22-45 0,1-5 0,-3-1 0,-32 42 0,-71 76 0,96-120 0,28-36 0,0 1 0,0-1 0,-1-1 0,0 1 0,1-1 0,-2 0 0,1-1 0,-8 5 0,-6 0 0,-40 11 0,-133 23 0,55-13 0,57-10 0,-123 28 0,151-38 0,-104 4 0,-113-17 0,238-1-1365,7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8:21.1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0 24575,'3'3'0,"-2"1"0,1-1 0,0 0 0,-1 1 0,1-1 0,-1 0 0,0 1 0,0 0 0,0 0 0,-1-1 0,1 1 0,-1 0 0,0 3 0,1 4 0,4 36 0,-3 0 0,-4 70 0,-1-99 0,0 0 0,-1 0 0,-8 18 0,-6 27 0,6-13-1365,7-28-5461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8:24.1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24575,'1'14'0,"0"1"0,5 21 0,2 9 0,-4 2 0,-3-17 0,2 0 0,11 48 0,49 93 0,-54-148 0,-3-8 0,-2 1 0,1-1 0,0 17 0,-2-15 0,1 0 0,7 23 0,2-3-1365,-9-20-5461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30:16.946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14 1 24575,'-6'132'0,"0"-38"0,4 190-419,29 0-389,42 28 808,20-6 0,-56-198 0,10 30 88,32 111 124,21 87-212,-16-60 0,95 335 0,41-14 0,-90-318 464,22-11-1,-88-178-463,3-1 0,4-4 0,5-4 0,2-2 0,167 136 0,26-17 0,-213-161 0,2-3 0,87 39 0,-122-63 0,380 160 0,-507-214-1365,80 36-5461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30:31.29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347 387 24575,'-11'-1'0,"1"0"0,0-1 0,0-1 0,0 1 0,0-2 0,0 1 0,1-1 0,-15-8 0,10 5 0,3 2 0,-1-1 0,1 0 0,0-2 0,1 2 0,-1-3 0,-17-16 0,23 19 0,1 0 0,-1 0 0,1-1 0,0 0 0,0 1 0,0-1 0,1 0 0,1 0 0,-1-1 0,2 1 0,-2 0 0,2-1 0,-1-7 0,2 4 0,-2 1 0,1 0 0,-2-1 0,0 1 0,0 0 0,0 0 0,0 1 0,-2-1 0,1 1 0,-2 0 0,1 0 0,-1 0 0,-13-14 0,5 8-1365,2 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30:32.87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557 22 24575,'-3'0'0,"-6"0"0,-3 0 0,-5 0 0,-5-4 0,-8 0 0,0-1 0,-8 1 0,-4 2 0,-1 1 0,-2 0 0,0 0 0,1 1 0,-7 1 0,2-1 0,5 0 0,11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4T01:47:50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4T01:47:54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0:27.416"/>
    </inkml:context>
    <inkml:brush xml:id="br0">
      <inkml:brushProperty name="width" value="0.035" units="cm"/>
      <inkml:brushProperty name="height" value="0.035" units="cm"/>
      <inkml:brushProperty name="color" value="#0D5BDC"/>
    </inkml:brush>
  </inkml:definitions>
  <inkml:trace contextRef="#ctx0" brushRef="#br0">279 1 24575,'2'0'0,"0"1"0,0-1 0,-1 1 0,1-1 0,0 1 0,0 1 0,0-2 0,-1 1 0,1 1 0,-1-2 0,1 2 0,-1-1 0,1 1 0,-1-1 0,1 0 0,1 4 0,6 5 0,118 89 0,-81-66 0,58 56 0,-96-82 0,0 1 0,-1 1 0,-1 0 0,1 0 0,10 18 0,-14-19 0,0-1 0,-1 1 0,1-1 0,-2 1 0,1 0 0,-1 0 0,0 0 0,0 14 0,3 109 0,9 323 0,-14-320 0,-2-58 0,1-67 0,1 1 0,-2 0 0,0-1 0,0 1 0,-6 14 0,-6 14 0,12-31 0,1 1 0,-1-1 0,0-1 0,-1 2 0,1-2 0,-9 11 0,-71 102 0,63-89 0,6-11 0,-2-1 0,0-1 0,0 0 0,-33 23 0,24-19 0,-31 33 0,44-41 0,-7 8 0,0 0 0,-35 27 0,47-41 0,-1 0 0,1 1 0,-1 0 0,2 0 0,0 1 0,-9 15 0,9-14 0,-1 1 0,-1-2 0,1 1 0,-13 12 0,2-4 0,9-10 0,2 0 0,-11 7 0,17-15 0,0 0 0,1 1 0,-1 0 0,-1-1 0,2 1 0,-1-1 0,0 0 0,0 1 0,1-1 0,-2 0 0,1 1 0,1-1 0,-2 0 0,1 0 0,1 0 0,-1 0 0,-1 0 0,2 0 0,-1 0 0,-1 0 0,2 0 0,-3-1 0,3 0 0,-2 1 0,1-1 0,0 0 0,0 0 0,0 0 0,0 0 0,0 0 0,0 0 0,1 0 0,-1 0 0,0 0 0,0-1 0,1 2 0,-2-3 0,0-5 0,-1 0 0,1 0 0,0-1 0,-1-8 0,3 16 0,-2-18 0,0 0 0,0 0 0,2-1 0,0 1 0,2-1 0,0 1 0,1 0 0,1-1 0,8-22 0,-12 40 0,4-9 0,0-1 0,0 1 0,2 0 0,-1 1 0,1-1 0,1 1 0,14-18 0,-18 23 0,0 2 0,0-2 0,0 1 0,-1-1 0,0 1 0,3-8 0,1 0 0,-12 24 0,0 1 0,2 1 0,-5 20 0,-1 2 0,5-19 0,-25 88 0,25-84 0,2 0 0,0 0 0,0 24 0,3-21 0,0-7 0,0 0 0,-1 1 0,-5 24 0,6-42 0,-1 1 0,1 0 0,-1-1 0,1 1 0,0-1 0,0 1 0,0 0 0,0-1 0,0 1 0,0 0 0,0-1 0,0 1 0,0-1 0,0 1 0,0 0 0,0 0 0,0-1 0,0 0 0,0 1 0,0 0 0,1 0 0,-1-1 0,0 0 0,1 1 0,-1 0 0,1-1 0,-1 1 0,1 0 0,1-1 0,-1 0 0,1 0 0,0 0 0,-1 0 0,1 0 0,-1 0 0,1 0 0,-1-1 0,2 1 0,-2 0 0,4-2 0,40-14 0,0-3 0,51-30 0,32-14 0,-106 54 0,1 1 0,0 0 0,45-7 0,-41 13-1365,-6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0:47.7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24575,'4'4'0,"0"5"0,5 4 0,3-1 0,0 3 0,1-2 0,-1 0 0,1 2 0,2 1 0,-2 3 0,0-3 0,-2 0 0,1 1 0,3 1 0,-3 1 0,-2-3-8191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0:49.4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321 0 24575,'0'4'0,"-7"5"0,-7 4 0,-3 3 0,-3 0 0,-6 3 0,3 4 0,1-1 0,-4 2 0,1-1 0,-8-1 0,-1 0 0,5 0 0,4-4 0,6-5-8191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1:04.9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24575,'1'2'0,"-1"-1"0,0 1 0,1 0 0,-1-1 0,0 2 0,1-2 0,0 1 0,0-1 0,-1 1 0,1 0 0,0-1 0,0 1 0,0-1 0,0 0 0,2 2 0,6 9 0,171 302-429,-7-11 31,-78-156 398,98 157 0,-19 12 0,29 180 102,-46 14 0,-31 32-102,-120-514 0,29 206 98,-17 1 124,-3-38-23,24 328-95,-35-309-104,-4-209-104,0-5 7,0 0 0,0-1 0,0 2 0,0-2 0,0 1 0,0 0 0,-1-1 0,1 2 0,0-2 0,-1 1 0,0-1 0,0 4 0,-5-2-6729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2:21:07.0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24575,'0'3'0,"4"6"0,4 7 0,2 6 0,-2 2 0,-1 0 0,-3 4 0,-1 1 0,-3-2 0,1-1 0,-1-1 0,-1-3 0,1 0 0,0-4-8191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cd85e222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cd85e222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cd85e222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cd85e222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cd85e222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cd85e222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cd85e222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cd85e222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cd85e222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cd85e222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cd85e222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cd85e222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cd85e222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cd85e222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908c670a3_0_4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908c670a3_0_4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09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cd85e222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cd85e222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cd85e222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cd85e222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cd85e222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cd85e222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cd85e222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cd85e222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527BF1E8-1552-F955-CEC1-56157E395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cd85e222d_0_8:notes">
            <a:extLst>
              <a:ext uri="{FF2B5EF4-FFF2-40B4-BE49-F238E27FC236}">
                <a16:creationId xmlns:a16="http://schemas.microsoft.com/office/drawing/2014/main" id="{8C7AA29B-76C1-1509-B84A-D49881E2DF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cd85e222d_0_8:notes">
            <a:extLst>
              <a:ext uri="{FF2B5EF4-FFF2-40B4-BE49-F238E27FC236}">
                <a16:creationId xmlns:a16="http://schemas.microsoft.com/office/drawing/2014/main" id="{0930EB36-7832-3F47-0655-F8FCC38B96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957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6026AFB6-0D2B-CDC6-D4C2-DD06B09DE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cd85e222d_0_8:notes">
            <a:extLst>
              <a:ext uri="{FF2B5EF4-FFF2-40B4-BE49-F238E27FC236}">
                <a16:creationId xmlns:a16="http://schemas.microsoft.com/office/drawing/2014/main" id="{CFDE35A3-080E-9F38-C0DF-A89757632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cd85e222d_0_8:notes">
            <a:extLst>
              <a:ext uri="{FF2B5EF4-FFF2-40B4-BE49-F238E27FC236}">
                <a16:creationId xmlns:a16="http://schemas.microsoft.com/office/drawing/2014/main" id="{875559D9-95F1-8AA3-444F-49960E43A8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83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87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560.png"/><Relationship Id="rId26" Type="http://schemas.openxmlformats.org/officeDocument/2006/relationships/image" Target="../media/image690.png"/><Relationship Id="rId39" Type="http://schemas.openxmlformats.org/officeDocument/2006/relationships/image" Target="../media/image55.png"/><Relationship Id="rId21" Type="http://schemas.openxmlformats.org/officeDocument/2006/relationships/customXml" Target="../ink/ink11.xml"/><Relationship Id="rId34" Type="http://schemas.openxmlformats.org/officeDocument/2006/relationships/customXml" Target="../ink/ink17.xml"/><Relationship Id="rId42" Type="http://schemas.openxmlformats.org/officeDocument/2006/relationships/customXml" Target="../ink/ink22.xml"/><Relationship Id="rId47" Type="http://schemas.openxmlformats.org/officeDocument/2006/relationships/customXml" Target="../ink/ink24.xml"/><Relationship Id="rId50" Type="http://schemas.openxmlformats.org/officeDocument/2006/relationships/image" Target="../media/image81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50.png"/><Relationship Id="rId29" Type="http://schemas.openxmlformats.org/officeDocument/2006/relationships/image" Target="../media/image51.png"/><Relationship Id="rId11" Type="http://schemas.openxmlformats.org/officeDocument/2006/relationships/customXml" Target="../ink/ink7.xml"/><Relationship Id="rId24" Type="http://schemas.openxmlformats.org/officeDocument/2006/relationships/image" Target="../media/image680.png"/><Relationship Id="rId32" Type="http://schemas.openxmlformats.org/officeDocument/2006/relationships/customXml" Target="../ink/ink15.xml"/><Relationship Id="rId37" Type="http://schemas.openxmlformats.org/officeDocument/2006/relationships/customXml" Target="../ink/ink20.xml"/><Relationship Id="rId40" Type="http://schemas.openxmlformats.org/officeDocument/2006/relationships/customXml" Target="../ink/ink21.xml"/><Relationship Id="rId45" Type="http://schemas.openxmlformats.org/officeDocument/2006/relationships/customXml" Target="../ink/ink23.xml"/><Relationship Id="rId5" Type="http://schemas.openxmlformats.org/officeDocument/2006/relationships/image" Target="../media/image45.png"/><Relationship Id="rId15" Type="http://schemas.openxmlformats.org/officeDocument/2006/relationships/customXml" Target="../ink/ink9.xml"/><Relationship Id="rId23" Type="http://schemas.openxmlformats.org/officeDocument/2006/relationships/customXml" Target="../ink/ink12.xml"/><Relationship Id="rId28" Type="http://schemas.openxmlformats.org/officeDocument/2006/relationships/image" Target="../media/image70.png"/><Relationship Id="rId36" Type="http://schemas.openxmlformats.org/officeDocument/2006/relationships/customXml" Target="../ink/ink19.xml"/><Relationship Id="rId49" Type="http://schemas.openxmlformats.org/officeDocument/2006/relationships/customXml" Target="../ink/ink25.xml"/><Relationship Id="rId10" Type="http://schemas.openxmlformats.org/officeDocument/2006/relationships/image" Target="../media/image520.png"/><Relationship Id="rId19" Type="http://schemas.openxmlformats.org/officeDocument/2006/relationships/image" Target="../media/image48.png"/><Relationship Id="rId31" Type="http://schemas.openxmlformats.org/officeDocument/2006/relationships/image" Target="../media/image53.png"/><Relationship Id="rId44" Type="http://schemas.openxmlformats.org/officeDocument/2006/relationships/image" Target="../media/image78.png"/><Relationship Id="rId52" Type="http://schemas.openxmlformats.org/officeDocument/2006/relationships/image" Target="../media/image82.png"/><Relationship Id="rId4" Type="http://schemas.openxmlformats.org/officeDocument/2006/relationships/image" Target="../media/image44.png"/><Relationship Id="rId9" Type="http://schemas.openxmlformats.org/officeDocument/2006/relationships/customXml" Target="../ink/ink6.xml"/><Relationship Id="rId14" Type="http://schemas.openxmlformats.org/officeDocument/2006/relationships/image" Target="../media/image540.png"/><Relationship Id="rId22" Type="http://schemas.openxmlformats.org/officeDocument/2006/relationships/image" Target="../media/image50.png"/><Relationship Id="rId27" Type="http://schemas.openxmlformats.org/officeDocument/2006/relationships/customXml" Target="../ink/ink14.xml"/><Relationship Id="rId30" Type="http://schemas.openxmlformats.org/officeDocument/2006/relationships/image" Target="../media/image52.png"/><Relationship Id="rId35" Type="http://schemas.openxmlformats.org/officeDocument/2006/relationships/customXml" Target="../ink/ink18.xml"/><Relationship Id="rId48" Type="http://schemas.openxmlformats.org/officeDocument/2006/relationships/image" Target="../media/image57.png"/><Relationship Id="rId8" Type="http://schemas.openxmlformats.org/officeDocument/2006/relationships/image" Target="../media/image47.png"/><Relationship Id="rId51" Type="http://schemas.openxmlformats.org/officeDocument/2006/relationships/customXml" Target="../ink/ink26.xml"/><Relationship Id="rId3" Type="http://schemas.openxmlformats.org/officeDocument/2006/relationships/image" Target="../media/image43.png"/><Relationship Id="rId12" Type="http://schemas.openxmlformats.org/officeDocument/2006/relationships/image" Target="../media/image530.png"/><Relationship Id="rId17" Type="http://schemas.openxmlformats.org/officeDocument/2006/relationships/customXml" Target="../ink/ink10.xml"/><Relationship Id="rId25" Type="http://schemas.openxmlformats.org/officeDocument/2006/relationships/customXml" Target="../ink/ink13.xml"/><Relationship Id="rId33" Type="http://schemas.openxmlformats.org/officeDocument/2006/relationships/customXml" Target="../ink/ink16.xml"/><Relationship Id="rId38" Type="http://schemas.openxmlformats.org/officeDocument/2006/relationships/image" Target="../media/image54.png"/><Relationship Id="rId46" Type="http://schemas.openxmlformats.org/officeDocument/2006/relationships/image" Target="../media/image79.png"/><Relationship Id="rId20" Type="http://schemas.openxmlformats.org/officeDocument/2006/relationships/image" Target="../media/image49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866899"/>
            <a:ext cx="7772400" cy="2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in Mathematics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Lecture </a:t>
            </a:r>
            <a:r>
              <a:rPr lang="en-US" dirty="0"/>
              <a:t>2</a:t>
            </a:r>
            <a:endParaRPr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Classic ML. Part 1.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chemeClr val="dk1"/>
                </a:solidFill>
              </a:rPr>
              <a:t>Bar-Ilan University</a:t>
            </a:r>
            <a:r>
              <a:rPr lang="en-US" dirty="0">
                <a:solidFill>
                  <a:srgbClr val="888888"/>
                </a:solidFill>
              </a:rPr>
              <a:t> </a:t>
            </a:r>
            <a:endParaRPr dirty="0">
              <a:solidFill>
                <a:srgbClr val="88888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rgbClr val="888888"/>
                </a:solidFill>
              </a:rPr>
              <a:t> Nebius Academy | Stevens Institute of Technology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rgbClr val="888888"/>
                </a:solidFill>
              </a:rPr>
              <a:t>March </a:t>
            </a:r>
            <a:r>
              <a:rPr lang="en-US" dirty="0"/>
              <a:t>25</a:t>
            </a:r>
            <a:r>
              <a:rPr lang="en-US" dirty="0">
                <a:solidFill>
                  <a:srgbClr val="888888"/>
                </a:solidFill>
              </a:rPr>
              <a:t>,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B73D65CA-D2A9-23A0-567C-7F8F7DAD7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cd85e222d_0_8">
            <a:extLst>
              <a:ext uri="{FF2B5EF4-FFF2-40B4-BE49-F238E27FC236}">
                <a16:creationId xmlns:a16="http://schemas.microsoft.com/office/drawing/2014/main" id="{A38E63AC-092A-361C-F870-781DD5A127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Linear regression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B576DD-EF11-5440-E88E-A8E5E3E803E7}"/>
                  </a:ext>
                </a:extLst>
              </p:cNvPr>
              <p:cNvSpPr txBox="1"/>
              <p:nvPr/>
            </p:nvSpPr>
            <p:spPr>
              <a:xfrm>
                <a:off x="457199" y="1564337"/>
                <a:ext cx="8229599" cy="3083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buClr>
                    <a:schemeClr val="dk1"/>
                  </a:buClr>
                  <a:buSzPts val="1100"/>
                </a:pPr>
                <a:r>
                  <a:rPr lang="en-US" sz="3200" i="1" dirty="0">
                    <a:solidFill>
                      <a:schemeClr val="dk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Let’s transform solution:</a:t>
                </a:r>
                <a:endParaRPr lang="en-US" sz="3200" b="0" i="1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lvl="0">
                  <a:buClr>
                    <a:schemeClr val="dk1"/>
                  </a:buClr>
                  <a:buSzPts val="11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dirty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200" dirty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ru-RU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⟺</m:t>
                      </m:r>
                    </m:oMath>
                  </m:oMathPara>
                </a14:m>
                <a:endParaRPr lang="ru-RU" sz="32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lvl="0">
                  <a:buClr>
                    <a:schemeClr val="dk1"/>
                  </a:buClr>
                  <a:buSzPts val="11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𝑋𝑤</m:t>
                          </m:r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 −</m:t>
                          </m:r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𝑦</m:t>
                          </m:r>
                        </m:e>
                      </m:d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=0</m:t>
                      </m:r>
                      <m:r>
                        <a:rPr lang="ru-RU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⟺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lvl="0">
                  <a:buClr>
                    <a:schemeClr val="dk1"/>
                  </a:buClr>
                  <a:buSzPts val="11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𝑋𝑤</m:t>
                      </m:r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𝑦</m:t>
                      </m:r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 ⟺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lvl="0">
                  <a:buClr>
                    <a:schemeClr val="dk1"/>
                  </a:buClr>
                  <a:buSzPts val="11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𝑋</m:t>
                          </m:r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)</m:t>
                          </m:r>
                        </m:e>
                        <m:sup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  <a:p>
                <a:pPr lvl="0">
                  <a:buClr>
                    <a:schemeClr val="dk1"/>
                  </a:buClr>
                  <a:buSzPts val="1100"/>
                </a:pPr>
                <a:endParaRPr lang="en-US" sz="32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B576DD-EF11-5440-E88E-A8E5E3E8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564337"/>
                <a:ext cx="8229599" cy="3083601"/>
              </a:xfrm>
              <a:prstGeom prst="rect">
                <a:avLst/>
              </a:prstGeom>
              <a:blipFill>
                <a:blip r:embed="rId3"/>
                <a:stretch>
                  <a:fillRect l="-1852" t="-246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E426ED-0F7A-5130-AB59-9131E630A75B}"/>
                  </a:ext>
                </a:extLst>
              </p:cNvPr>
              <p:cNvSpPr txBox="1"/>
              <p:nvPr/>
            </p:nvSpPr>
            <p:spPr>
              <a:xfrm>
                <a:off x="328246" y="4329104"/>
                <a:ext cx="8815754" cy="1929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3200" dirty="0">
                    <a:latin typeface="+mn-lt"/>
                  </a:rPr>
                  <a:t>Since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f>
                        <m:f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IL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E426ED-0F7A-5130-AB59-9131E630A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6" y="4329104"/>
                <a:ext cx="8815754" cy="1929118"/>
              </a:xfrm>
              <a:prstGeom prst="rect">
                <a:avLst/>
              </a:prstGeom>
              <a:blipFill>
                <a:blip r:embed="rId4"/>
                <a:stretch>
                  <a:fillRect l="-3165" t="-56209" b="-12352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reeform 49">
            <a:extLst>
              <a:ext uri="{FF2B5EF4-FFF2-40B4-BE49-F238E27FC236}">
                <a16:creationId xmlns:a16="http://schemas.microsoft.com/office/drawing/2014/main" id="{646BE4B5-11B5-06AC-A548-BEC632192928}"/>
              </a:ext>
            </a:extLst>
          </p:cNvPr>
          <p:cNvSpPr/>
          <p:nvPr/>
        </p:nvSpPr>
        <p:spPr>
          <a:xfrm>
            <a:off x="4525108" y="2215662"/>
            <a:ext cx="2672861" cy="3212123"/>
          </a:xfrm>
          <a:custGeom>
            <a:avLst/>
            <a:gdLst>
              <a:gd name="connsiteX0" fmla="*/ 0 w 2672861"/>
              <a:gd name="connsiteY0" fmla="*/ 3212123 h 3212123"/>
              <a:gd name="connsiteX1" fmla="*/ 11723 w 2672861"/>
              <a:gd name="connsiteY1" fmla="*/ 3118338 h 3212123"/>
              <a:gd name="connsiteX2" fmla="*/ 35169 w 2672861"/>
              <a:gd name="connsiteY2" fmla="*/ 3012830 h 3212123"/>
              <a:gd name="connsiteX3" fmla="*/ 46892 w 2672861"/>
              <a:gd name="connsiteY3" fmla="*/ 2954215 h 3212123"/>
              <a:gd name="connsiteX4" fmla="*/ 58615 w 2672861"/>
              <a:gd name="connsiteY4" fmla="*/ 2872153 h 3212123"/>
              <a:gd name="connsiteX5" fmla="*/ 93784 w 2672861"/>
              <a:gd name="connsiteY5" fmla="*/ 2743200 h 3212123"/>
              <a:gd name="connsiteX6" fmla="*/ 152400 w 2672861"/>
              <a:gd name="connsiteY6" fmla="*/ 2637692 h 3212123"/>
              <a:gd name="connsiteX7" fmla="*/ 211015 w 2672861"/>
              <a:gd name="connsiteY7" fmla="*/ 2579076 h 3212123"/>
              <a:gd name="connsiteX8" fmla="*/ 246184 w 2672861"/>
              <a:gd name="connsiteY8" fmla="*/ 2567353 h 3212123"/>
              <a:gd name="connsiteX9" fmla="*/ 351692 w 2672861"/>
              <a:gd name="connsiteY9" fmla="*/ 2485292 h 3212123"/>
              <a:gd name="connsiteX10" fmla="*/ 386861 w 2672861"/>
              <a:gd name="connsiteY10" fmla="*/ 2461846 h 3212123"/>
              <a:gd name="connsiteX11" fmla="*/ 422030 w 2672861"/>
              <a:gd name="connsiteY11" fmla="*/ 2438400 h 3212123"/>
              <a:gd name="connsiteX12" fmla="*/ 492369 w 2672861"/>
              <a:gd name="connsiteY12" fmla="*/ 2414953 h 3212123"/>
              <a:gd name="connsiteX13" fmla="*/ 527538 w 2672861"/>
              <a:gd name="connsiteY13" fmla="*/ 2391507 h 3212123"/>
              <a:gd name="connsiteX14" fmla="*/ 597877 w 2672861"/>
              <a:gd name="connsiteY14" fmla="*/ 2368061 h 3212123"/>
              <a:gd name="connsiteX15" fmla="*/ 633046 w 2672861"/>
              <a:gd name="connsiteY15" fmla="*/ 2356338 h 3212123"/>
              <a:gd name="connsiteX16" fmla="*/ 668215 w 2672861"/>
              <a:gd name="connsiteY16" fmla="*/ 2344615 h 3212123"/>
              <a:gd name="connsiteX17" fmla="*/ 703384 w 2672861"/>
              <a:gd name="connsiteY17" fmla="*/ 2332892 h 3212123"/>
              <a:gd name="connsiteX18" fmla="*/ 797169 w 2672861"/>
              <a:gd name="connsiteY18" fmla="*/ 2309446 h 3212123"/>
              <a:gd name="connsiteX19" fmla="*/ 844061 w 2672861"/>
              <a:gd name="connsiteY19" fmla="*/ 2297723 h 3212123"/>
              <a:gd name="connsiteX20" fmla="*/ 914400 w 2672861"/>
              <a:gd name="connsiteY20" fmla="*/ 2274276 h 3212123"/>
              <a:gd name="connsiteX21" fmla="*/ 949569 w 2672861"/>
              <a:gd name="connsiteY21" fmla="*/ 2250830 h 3212123"/>
              <a:gd name="connsiteX22" fmla="*/ 1008184 w 2672861"/>
              <a:gd name="connsiteY22" fmla="*/ 2239107 h 3212123"/>
              <a:gd name="connsiteX23" fmla="*/ 1113692 w 2672861"/>
              <a:gd name="connsiteY23" fmla="*/ 2203938 h 3212123"/>
              <a:gd name="connsiteX24" fmla="*/ 1148861 w 2672861"/>
              <a:gd name="connsiteY24" fmla="*/ 2192215 h 3212123"/>
              <a:gd name="connsiteX25" fmla="*/ 1242646 w 2672861"/>
              <a:gd name="connsiteY25" fmla="*/ 2168769 h 3212123"/>
              <a:gd name="connsiteX26" fmla="*/ 1289538 w 2672861"/>
              <a:gd name="connsiteY26" fmla="*/ 2157046 h 3212123"/>
              <a:gd name="connsiteX27" fmla="*/ 1348154 w 2672861"/>
              <a:gd name="connsiteY27" fmla="*/ 2145323 h 3212123"/>
              <a:gd name="connsiteX28" fmla="*/ 1512277 w 2672861"/>
              <a:gd name="connsiteY28" fmla="*/ 2121876 h 3212123"/>
              <a:gd name="connsiteX29" fmla="*/ 1559169 w 2672861"/>
              <a:gd name="connsiteY29" fmla="*/ 2110153 h 3212123"/>
              <a:gd name="connsiteX30" fmla="*/ 1688123 w 2672861"/>
              <a:gd name="connsiteY30" fmla="*/ 2086707 h 3212123"/>
              <a:gd name="connsiteX31" fmla="*/ 1723292 w 2672861"/>
              <a:gd name="connsiteY31" fmla="*/ 2074984 h 3212123"/>
              <a:gd name="connsiteX32" fmla="*/ 1758461 w 2672861"/>
              <a:gd name="connsiteY32" fmla="*/ 2051538 h 3212123"/>
              <a:gd name="connsiteX33" fmla="*/ 1828800 w 2672861"/>
              <a:gd name="connsiteY33" fmla="*/ 2028092 h 3212123"/>
              <a:gd name="connsiteX34" fmla="*/ 1863969 w 2672861"/>
              <a:gd name="connsiteY34" fmla="*/ 2004646 h 3212123"/>
              <a:gd name="connsiteX35" fmla="*/ 1934307 w 2672861"/>
              <a:gd name="connsiteY35" fmla="*/ 1981200 h 3212123"/>
              <a:gd name="connsiteX36" fmla="*/ 1969477 w 2672861"/>
              <a:gd name="connsiteY36" fmla="*/ 1957753 h 3212123"/>
              <a:gd name="connsiteX37" fmla="*/ 2004646 w 2672861"/>
              <a:gd name="connsiteY37" fmla="*/ 1946030 h 3212123"/>
              <a:gd name="connsiteX38" fmla="*/ 2074984 w 2672861"/>
              <a:gd name="connsiteY38" fmla="*/ 1899138 h 3212123"/>
              <a:gd name="connsiteX39" fmla="*/ 2110154 w 2672861"/>
              <a:gd name="connsiteY39" fmla="*/ 1875692 h 3212123"/>
              <a:gd name="connsiteX40" fmla="*/ 2145323 w 2672861"/>
              <a:gd name="connsiteY40" fmla="*/ 1852246 h 3212123"/>
              <a:gd name="connsiteX41" fmla="*/ 2180492 w 2672861"/>
              <a:gd name="connsiteY41" fmla="*/ 1828800 h 3212123"/>
              <a:gd name="connsiteX42" fmla="*/ 2203938 w 2672861"/>
              <a:gd name="connsiteY42" fmla="*/ 1805353 h 3212123"/>
              <a:gd name="connsiteX43" fmla="*/ 2227384 w 2672861"/>
              <a:gd name="connsiteY43" fmla="*/ 1770184 h 3212123"/>
              <a:gd name="connsiteX44" fmla="*/ 2262554 w 2672861"/>
              <a:gd name="connsiteY44" fmla="*/ 1746738 h 3212123"/>
              <a:gd name="connsiteX45" fmla="*/ 2286000 w 2672861"/>
              <a:gd name="connsiteY45" fmla="*/ 1711569 h 3212123"/>
              <a:gd name="connsiteX46" fmla="*/ 2379784 w 2672861"/>
              <a:gd name="connsiteY46" fmla="*/ 1617784 h 3212123"/>
              <a:gd name="connsiteX47" fmla="*/ 2414954 w 2672861"/>
              <a:gd name="connsiteY47" fmla="*/ 1582615 h 3212123"/>
              <a:gd name="connsiteX48" fmla="*/ 2450123 w 2672861"/>
              <a:gd name="connsiteY48" fmla="*/ 1547446 h 3212123"/>
              <a:gd name="connsiteX49" fmla="*/ 2497015 w 2672861"/>
              <a:gd name="connsiteY49" fmla="*/ 1477107 h 3212123"/>
              <a:gd name="connsiteX50" fmla="*/ 2543907 w 2672861"/>
              <a:gd name="connsiteY50" fmla="*/ 1406769 h 3212123"/>
              <a:gd name="connsiteX51" fmla="*/ 2567354 w 2672861"/>
              <a:gd name="connsiteY51" fmla="*/ 1371600 h 3212123"/>
              <a:gd name="connsiteX52" fmla="*/ 2590800 w 2672861"/>
              <a:gd name="connsiteY52" fmla="*/ 1301261 h 3212123"/>
              <a:gd name="connsiteX53" fmla="*/ 2602523 w 2672861"/>
              <a:gd name="connsiteY53" fmla="*/ 1266092 h 3212123"/>
              <a:gd name="connsiteX54" fmla="*/ 2614246 w 2672861"/>
              <a:gd name="connsiteY54" fmla="*/ 1219200 h 3212123"/>
              <a:gd name="connsiteX55" fmla="*/ 2637692 w 2672861"/>
              <a:gd name="connsiteY55" fmla="*/ 1184030 h 3212123"/>
              <a:gd name="connsiteX56" fmla="*/ 2649415 w 2672861"/>
              <a:gd name="connsiteY56" fmla="*/ 1137138 h 3212123"/>
              <a:gd name="connsiteX57" fmla="*/ 2672861 w 2672861"/>
              <a:gd name="connsiteY57" fmla="*/ 1066800 h 3212123"/>
              <a:gd name="connsiteX58" fmla="*/ 2661138 w 2672861"/>
              <a:gd name="connsiteY58" fmla="*/ 550984 h 3212123"/>
              <a:gd name="connsiteX59" fmla="*/ 2649415 w 2672861"/>
              <a:gd name="connsiteY59" fmla="*/ 515815 h 3212123"/>
              <a:gd name="connsiteX60" fmla="*/ 2625969 w 2672861"/>
              <a:gd name="connsiteY60" fmla="*/ 480646 h 3212123"/>
              <a:gd name="connsiteX61" fmla="*/ 2567354 w 2672861"/>
              <a:gd name="connsiteY61" fmla="*/ 351692 h 3212123"/>
              <a:gd name="connsiteX62" fmla="*/ 2520461 w 2672861"/>
              <a:gd name="connsiteY62" fmla="*/ 281353 h 3212123"/>
              <a:gd name="connsiteX63" fmla="*/ 2497015 w 2672861"/>
              <a:gd name="connsiteY63" fmla="*/ 246184 h 3212123"/>
              <a:gd name="connsiteX64" fmla="*/ 2426677 w 2672861"/>
              <a:gd name="connsiteY64" fmla="*/ 187569 h 3212123"/>
              <a:gd name="connsiteX65" fmla="*/ 2368061 w 2672861"/>
              <a:gd name="connsiteY65" fmla="*/ 152400 h 3212123"/>
              <a:gd name="connsiteX66" fmla="*/ 2332892 w 2672861"/>
              <a:gd name="connsiteY66" fmla="*/ 128953 h 3212123"/>
              <a:gd name="connsiteX67" fmla="*/ 2262554 w 2672861"/>
              <a:gd name="connsiteY67" fmla="*/ 105507 h 3212123"/>
              <a:gd name="connsiteX68" fmla="*/ 2227384 w 2672861"/>
              <a:gd name="connsiteY68" fmla="*/ 93784 h 3212123"/>
              <a:gd name="connsiteX69" fmla="*/ 2192215 w 2672861"/>
              <a:gd name="connsiteY69" fmla="*/ 82061 h 3212123"/>
              <a:gd name="connsiteX70" fmla="*/ 2133600 w 2672861"/>
              <a:gd name="connsiteY70" fmla="*/ 70338 h 3212123"/>
              <a:gd name="connsiteX71" fmla="*/ 2098430 w 2672861"/>
              <a:gd name="connsiteY71" fmla="*/ 58615 h 3212123"/>
              <a:gd name="connsiteX72" fmla="*/ 2004646 w 2672861"/>
              <a:gd name="connsiteY72" fmla="*/ 35169 h 3212123"/>
              <a:gd name="connsiteX73" fmla="*/ 1957754 w 2672861"/>
              <a:gd name="connsiteY73" fmla="*/ 23446 h 3212123"/>
              <a:gd name="connsiteX74" fmla="*/ 1875692 w 2672861"/>
              <a:gd name="connsiteY74" fmla="*/ 0 h 3212123"/>
              <a:gd name="connsiteX75" fmla="*/ 1699846 w 2672861"/>
              <a:gd name="connsiteY75" fmla="*/ 11723 h 3212123"/>
              <a:gd name="connsiteX76" fmla="*/ 1641230 w 2672861"/>
              <a:gd name="connsiteY76" fmla="*/ 46892 h 3212123"/>
              <a:gd name="connsiteX77" fmla="*/ 1570892 w 2672861"/>
              <a:gd name="connsiteY77" fmla="*/ 70338 h 3212123"/>
              <a:gd name="connsiteX78" fmla="*/ 1500554 w 2672861"/>
              <a:gd name="connsiteY78" fmla="*/ 93784 h 3212123"/>
              <a:gd name="connsiteX79" fmla="*/ 1453661 w 2672861"/>
              <a:gd name="connsiteY79" fmla="*/ 117230 h 321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672861" h="3212123">
                <a:moveTo>
                  <a:pt x="0" y="3212123"/>
                </a:moveTo>
                <a:cubicBezTo>
                  <a:pt x="3908" y="3180861"/>
                  <a:pt x="6932" y="3149477"/>
                  <a:pt x="11723" y="3118338"/>
                </a:cubicBezTo>
                <a:cubicBezTo>
                  <a:pt x="20561" y="3060888"/>
                  <a:pt x="23501" y="3065336"/>
                  <a:pt x="35169" y="3012830"/>
                </a:cubicBezTo>
                <a:cubicBezTo>
                  <a:pt x="39491" y="2993379"/>
                  <a:pt x="43616" y="2973869"/>
                  <a:pt x="46892" y="2954215"/>
                </a:cubicBezTo>
                <a:cubicBezTo>
                  <a:pt x="51435" y="2926959"/>
                  <a:pt x="54072" y="2899409"/>
                  <a:pt x="58615" y="2872153"/>
                </a:cubicBezTo>
                <a:cubicBezTo>
                  <a:pt x="69662" y="2805873"/>
                  <a:pt x="70888" y="2811889"/>
                  <a:pt x="93784" y="2743200"/>
                </a:cubicBezTo>
                <a:cubicBezTo>
                  <a:pt x="108526" y="2698973"/>
                  <a:pt x="112086" y="2678006"/>
                  <a:pt x="152400" y="2637692"/>
                </a:cubicBezTo>
                <a:cubicBezTo>
                  <a:pt x="171938" y="2618153"/>
                  <a:pt x="184801" y="2587814"/>
                  <a:pt x="211015" y="2579076"/>
                </a:cubicBezTo>
                <a:lnTo>
                  <a:pt x="246184" y="2567353"/>
                </a:lnTo>
                <a:cubicBezTo>
                  <a:pt x="301280" y="2512259"/>
                  <a:pt x="267559" y="2541380"/>
                  <a:pt x="351692" y="2485292"/>
                </a:cubicBezTo>
                <a:lnTo>
                  <a:pt x="386861" y="2461846"/>
                </a:lnTo>
                <a:cubicBezTo>
                  <a:pt x="398584" y="2454031"/>
                  <a:pt x="408664" y="2442856"/>
                  <a:pt x="422030" y="2438400"/>
                </a:cubicBezTo>
                <a:cubicBezTo>
                  <a:pt x="445476" y="2430584"/>
                  <a:pt x="471805" y="2428662"/>
                  <a:pt x="492369" y="2414953"/>
                </a:cubicBezTo>
                <a:cubicBezTo>
                  <a:pt x="504092" y="2407138"/>
                  <a:pt x="514663" y="2397229"/>
                  <a:pt x="527538" y="2391507"/>
                </a:cubicBezTo>
                <a:cubicBezTo>
                  <a:pt x="550122" y="2381470"/>
                  <a:pt x="574431" y="2375876"/>
                  <a:pt x="597877" y="2368061"/>
                </a:cubicBezTo>
                <a:lnTo>
                  <a:pt x="633046" y="2356338"/>
                </a:lnTo>
                <a:lnTo>
                  <a:pt x="668215" y="2344615"/>
                </a:lnTo>
                <a:cubicBezTo>
                  <a:pt x="679938" y="2340707"/>
                  <a:pt x="691396" y="2335889"/>
                  <a:pt x="703384" y="2332892"/>
                </a:cubicBezTo>
                <a:lnTo>
                  <a:pt x="797169" y="2309446"/>
                </a:lnTo>
                <a:cubicBezTo>
                  <a:pt x="812800" y="2305538"/>
                  <a:pt x="828776" y="2302818"/>
                  <a:pt x="844061" y="2297723"/>
                </a:cubicBezTo>
                <a:cubicBezTo>
                  <a:pt x="867507" y="2289907"/>
                  <a:pt x="893836" y="2287985"/>
                  <a:pt x="914400" y="2274276"/>
                </a:cubicBezTo>
                <a:cubicBezTo>
                  <a:pt x="926123" y="2266461"/>
                  <a:pt x="936377" y="2255777"/>
                  <a:pt x="949569" y="2250830"/>
                </a:cubicBezTo>
                <a:cubicBezTo>
                  <a:pt x="968226" y="2243834"/>
                  <a:pt x="988646" y="2243015"/>
                  <a:pt x="1008184" y="2239107"/>
                </a:cubicBezTo>
                <a:cubicBezTo>
                  <a:pt x="1086187" y="2200106"/>
                  <a:pt x="1022790" y="2226664"/>
                  <a:pt x="1113692" y="2203938"/>
                </a:cubicBezTo>
                <a:cubicBezTo>
                  <a:pt x="1125680" y="2200941"/>
                  <a:pt x="1136939" y="2195466"/>
                  <a:pt x="1148861" y="2192215"/>
                </a:cubicBezTo>
                <a:cubicBezTo>
                  <a:pt x="1179949" y="2183736"/>
                  <a:pt x="1211384" y="2176584"/>
                  <a:pt x="1242646" y="2168769"/>
                </a:cubicBezTo>
                <a:cubicBezTo>
                  <a:pt x="1258277" y="2164861"/>
                  <a:pt x="1273739" y="2160206"/>
                  <a:pt x="1289538" y="2157046"/>
                </a:cubicBezTo>
                <a:cubicBezTo>
                  <a:pt x="1309077" y="2153138"/>
                  <a:pt x="1328460" y="2148353"/>
                  <a:pt x="1348154" y="2145323"/>
                </a:cubicBezTo>
                <a:cubicBezTo>
                  <a:pt x="1441819" y="2130913"/>
                  <a:pt x="1428748" y="2138582"/>
                  <a:pt x="1512277" y="2121876"/>
                </a:cubicBezTo>
                <a:cubicBezTo>
                  <a:pt x="1528076" y="2118716"/>
                  <a:pt x="1543370" y="2113313"/>
                  <a:pt x="1559169" y="2110153"/>
                </a:cubicBezTo>
                <a:cubicBezTo>
                  <a:pt x="1611425" y="2099702"/>
                  <a:pt x="1637833" y="2099279"/>
                  <a:pt x="1688123" y="2086707"/>
                </a:cubicBezTo>
                <a:cubicBezTo>
                  <a:pt x="1700111" y="2083710"/>
                  <a:pt x="1712239" y="2080510"/>
                  <a:pt x="1723292" y="2074984"/>
                </a:cubicBezTo>
                <a:cubicBezTo>
                  <a:pt x="1735894" y="2068683"/>
                  <a:pt x="1745586" y="2057260"/>
                  <a:pt x="1758461" y="2051538"/>
                </a:cubicBezTo>
                <a:cubicBezTo>
                  <a:pt x="1781045" y="2041501"/>
                  <a:pt x="1828800" y="2028092"/>
                  <a:pt x="1828800" y="2028092"/>
                </a:cubicBezTo>
                <a:cubicBezTo>
                  <a:pt x="1840523" y="2020277"/>
                  <a:pt x="1851094" y="2010368"/>
                  <a:pt x="1863969" y="2004646"/>
                </a:cubicBezTo>
                <a:cubicBezTo>
                  <a:pt x="1886553" y="1994609"/>
                  <a:pt x="1934307" y="1981200"/>
                  <a:pt x="1934307" y="1981200"/>
                </a:cubicBezTo>
                <a:cubicBezTo>
                  <a:pt x="1946030" y="1973384"/>
                  <a:pt x="1956875" y="1964054"/>
                  <a:pt x="1969477" y="1957753"/>
                </a:cubicBezTo>
                <a:cubicBezTo>
                  <a:pt x="1980530" y="1952227"/>
                  <a:pt x="1993844" y="1952031"/>
                  <a:pt x="2004646" y="1946030"/>
                </a:cubicBezTo>
                <a:cubicBezTo>
                  <a:pt x="2029279" y="1932345"/>
                  <a:pt x="2051538" y="1914769"/>
                  <a:pt x="2074984" y="1899138"/>
                </a:cubicBezTo>
                <a:lnTo>
                  <a:pt x="2110154" y="1875692"/>
                </a:lnTo>
                <a:lnTo>
                  <a:pt x="2145323" y="1852246"/>
                </a:lnTo>
                <a:cubicBezTo>
                  <a:pt x="2157046" y="1844431"/>
                  <a:pt x="2170530" y="1838763"/>
                  <a:pt x="2180492" y="1828800"/>
                </a:cubicBezTo>
                <a:cubicBezTo>
                  <a:pt x="2188307" y="1820984"/>
                  <a:pt x="2197033" y="1813984"/>
                  <a:pt x="2203938" y="1805353"/>
                </a:cubicBezTo>
                <a:cubicBezTo>
                  <a:pt x="2212739" y="1794351"/>
                  <a:pt x="2217421" y="1780147"/>
                  <a:pt x="2227384" y="1770184"/>
                </a:cubicBezTo>
                <a:cubicBezTo>
                  <a:pt x="2237347" y="1760221"/>
                  <a:pt x="2250831" y="1754553"/>
                  <a:pt x="2262554" y="1746738"/>
                </a:cubicBezTo>
                <a:cubicBezTo>
                  <a:pt x="2270369" y="1735015"/>
                  <a:pt x="2276722" y="1722172"/>
                  <a:pt x="2286000" y="1711569"/>
                </a:cubicBezTo>
                <a:cubicBezTo>
                  <a:pt x="2286006" y="1711562"/>
                  <a:pt x="2367275" y="1630293"/>
                  <a:pt x="2379784" y="1617784"/>
                </a:cubicBezTo>
                <a:lnTo>
                  <a:pt x="2414954" y="1582615"/>
                </a:lnTo>
                <a:lnTo>
                  <a:pt x="2450123" y="1547446"/>
                </a:lnTo>
                <a:cubicBezTo>
                  <a:pt x="2472543" y="1480185"/>
                  <a:pt x="2445790" y="1542967"/>
                  <a:pt x="2497015" y="1477107"/>
                </a:cubicBezTo>
                <a:cubicBezTo>
                  <a:pt x="2514315" y="1454864"/>
                  <a:pt x="2528276" y="1430215"/>
                  <a:pt x="2543907" y="1406769"/>
                </a:cubicBezTo>
                <a:lnTo>
                  <a:pt x="2567354" y="1371600"/>
                </a:lnTo>
                <a:lnTo>
                  <a:pt x="2590800" y="1301261"/>
                </a:lnTo>
                <a:cubicBezTo>
                  <a:pt x="2594708" y="1289538"/>
                  <a:pt x="2599526" y="1278080"/>
                  <a:pt x="2602523" y="1266092"/>
                </a:cubicBezTo>
                <a:cubicBezTo>
                  <a:pt x="2606431" y="1250461"/>
                  <a:pt x="2607899" y="1234009"/>
                  <a:pt x="2614246" y="1219200"/>
                </a:cubicBezTo>
                <a:cubicBezTo>
                  <a:pt x="2619796" y="1206250"/>
                  <a:pt x="2629877" y="1195753"/>
                  <a:pt x="2637692" y="1184030"/>
                </a:cubicBezTo>
                <a:cubicBezTo>
                  <a:pt x="2641600" y="1168399"/>
                  <a:pt x="2644785" y="1152570"/>
                  <a:pt x="2649415" y="1137138"/>
                </a:cubicBezTo>
                <a:cubicBezTo>
                  <a:pt x="2656517" y="1113466"/>
                  <a:pt x="2672861" y="1066800"/>
                  <a:pt x="2672861" y="1066800"/>
                </a:cubicBezTo>
                <a:cubicBezTo>
                  <a:pt x="2668953" y="894861"/>
                  <a:pt x="2668450" y="722812"/>
                  <a:pt x="2661138" y="550984"/>
                </a:cubicBezTo>
                <a:cubicBezTo>
                  <a:pt x="2660613" y="538638"/>
                  <a:pt x="2654941" y="526868"/>
                  <a:pt x="2649415" y="515815"/>
                </a:cubicBezTo>
                <a:cubicBezTo>
                  <a:pt x="2643114" y="503213"/>
                  <a:pt x="2633784" y="492369"/>
                  <a:pt x="2625969" y="480646"/>
                </a:cubicBezTo>
                <a:cubicBezTo>
                  <a:pt x="2609371" y="430851"/>
                  <a:pt x="2602300" y="404111"/>
                  <a:pt x="2567354" y="351692"/>
                </a:cubicBezTo>
                <a:lnTo>
                  <a:pt x="2520461" y="281353"/>
                </a:lnTo>
                <a:cubicBezTo>
                  <a:pt x="2512646" y="269630"/>
                  <a:pt x="2506978" y="256147"/>
                  <a:pt x="2497015" y="246184"/>
                </a:cubicBezTo>
                <a:cubicBezTo>
                  <a:pt x="2413480" y="162649"/>
                  <a:pt x="2508277" y="252848"/>
                  <a:pt x="2426677" y="187569"/>
                </a:cubicBezTo>
                <a:cubicBezTo>
                  <a:pt x="2380700" y="150788"/>
                  <a:pt x="2429135" y="172758"/>
                  <a:pt x="2368061" y="152400"/>
                </a:cubicBezTo>
                <a:cubicBezTo>
                  <a:pt x="2356338" y="144584"/>
                  <a:pt x="2345767" y="134675"/>
                  <a:pt x="2332892" y="128953"/>
                </a:cubicBezTo>
                <a:cubicBezTo>
                  <a:pt x="2310308" y="118915"/>
                  <a:pt x="2286000" y="113322"/>
                  <a:pt x="2262554" y="105507"/>
                </a:cubicBezTo>
                <a:lnTo>
                  <a:pt x="2227384" y="93784"/>
                </a:lnTo>
                <a:cubicBezTo>
                  <a:pt x="2215661" y="89876"/>
                  <a:pt x="2204332" y="84484"/>
                  <a:pt x="2192215" y="82061"/>
                </a:cubicBezTo>
                <a:cubicBezTo>
                  <a:pt x="2172677" y="78153"/>
                  <a:pt x="2152930" y="75171"/>
                  <a:pt x="2133600" y="70338"/>
                </a:cubicBezTo>
                <a:cubicBezTo>
                  <a:pt x="2121612" y="67341"/>
                  <a:pt x="2110352" y="61866"/>
                  <a:pt x="2098430" y="58615"/>
                </a:cubicBezTo>
                <a:cubicBezTo>
                  <a:pt x="2067342" y="50137"/>
                  <a:pt x="2035907" y="42984"/>
                  <a:pt x="2004646" y="35169"/>
                </a:cubicBezTo>
                <a:cubicBezTo>
                  <a:pt x="1989015" y="31261"/>
                  <a:pt x="1973039" y="28541"/>
                  <a:pt x="1957754" y="23446"/>
                </a:cubicBezTo>
                <a:cubicBezTo>
                  <a:pt x="1907299" y="6628"/>
                  <a:pt x="1934572" y="14720"/>
                  <a:pt x="1875692" y="0"/>
                </a:cubicBezTo>
                <a:cubicBezTo>
                  <a:pt x="1817077" y="3908"/>
                  <a:pt x="1758232" y="5236"/>
                  <a:pt x="1699846" y="11723"/>
                </a:cubicBezTo>
                <a:cubicBezTo>
                  <a:pt x="1634019" y="19037"/>
                  <a:pt x="1691458" y="21778"/>
                  <a:pt x="1641230" y="46892"/>
                </a:cubicBezTo>
                <a:cubicBezTo>
                  <a:pt x="1619125" y="57944"/>
                  <a:pt x="1594338" y="62523"/>
                  <a:pt x="1570892" y="70338"/>
                </a:cubicBezTo>
                <a:lnTo>
                  <a:pt x="1500554" y="93784"/>
                </a:lnTo>
                <a:cubicBezTo>
                  <a:pt x="1460141" y="107255"/>
                  <a:pt x="1474122" y="96769"/>
                  <a:pt x="1453661" y="11723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610FB87-BA8D-DEED-5167-3F8E73ED95C9}"/>
              </a:ext>
            </a:extLst>
          </p:cNvPr>
          <p:cNvGrpSpPr/>
          <p:nvPr/>
        </p:nvGrpSpPr>
        <p:grpSpPr>
          <a:xfrm>
            <a:off x="5995006" y="2135935"/>
            <a:ext cx="173880" cy="258840"/>
            <a:chOff x="5995006" y="2135935"/>
            <a:chExt cx="17388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8F4BCD-2E18-B288-CB76-1E3FE6CD9406}"/>
                    </a:ext>
                  </a:extLst>
                </p14:cNvPr>
                <p14:cNvContentPartPr/>
                <p14:nvPr/>
              </p14:nvContentPartPr>
              <p14:xfrm>
                <a:off x="5995366" y="2351935"/>
                <a:ext cx="173520" cy="42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8F4BCD-2E18-B288-CB76-1E3FE6CD94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89246" y="2345815"/>
                  <a:ext cx="185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FA38E4-D08E-703D-3027-2F07EC5E4AE4}"/>
                    </a:ext>
                  </a:extLst>
                </p14:cNvPr>
                <p14:cNvContentPartPr/>
                <p14:nvPr/>
              </p14:nvContentPartPr>
              <p14:xfrm>
                <a:off x="5995006" y="2135935"/>
                <a:ext cx="68760" cy="182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FA38E4-D08E-703D-3027-2F07EC5E4A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8886" y="2129815"/>
                  <a:ext cx="81000" cy="19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7971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BACE-BA8D-009D-A073-DCE17E04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DC76F-78B5-D131-30D4-9258733339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−5)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/>
                        <m:t>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−12=0</m:t>
                      </m:r>
                    </m:oMath>
                  </m:oMathPara>
                </a14:m>
                <a:endParaRPr lang="en-IL" dirty="0"/>
              </a:p>
              <a:p>
                <a:pPr marL="114300" indent="0">
                  <a:buNone/>
                </a:pPr>
                <a:endParaRPr lang="en-IL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−5)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/>
                        <m:t>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−12=0</m:t>
                      </m:r>
                    </m:oMath>
                  </m:oMathPara>
                </a14:m>
                <a:endParaRPr lang="en-IL" dirty="0"/>
              </a:p>
              <a:p>
                <a:pPr marL="114300" indent="0">
                  <a:buNone/>
                </a:pPr>
                <a:endParaRPr lang="en-IL" dirty="0"/>
              </a:p>
              <a:p>
                <a:pPr marL="114300" indent="0">
                  <a:buNone/>
                </a:pPr>
                <a:r>
                  <a:rPr lang="en-IL" dirty="0"/>
                  <a:t>We can derive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2, 2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is a solution.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DC76F-78B5-D131-30D4-925873333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9" b="-16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30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cd85e222d_0_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Linear regression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Google Shape;143;g33cd85e222d_0_4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14532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But if we want to add an </a:t>
                </a:r>
                <a:r>
                  <a:rPr lang="en-US" b="1" dirty="0"/>
                  <a:t>intercept</a:t>
                </a:r>
                <a:r>
                  <a:rPr lang="ru-RU" b="1" dirty="0"/>
                  <a:t> </a:t>
                </a:r>
                <a:r>
                  <a:rPr lang="en-US" b="1" dirty="0"/>
                  <a:t>(bias term)</a:t>
                </a:r>
                <a:r>
                  <a:rPr lang="en-US" dirty="0"/>
                  <a:t> term and minimize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  <a:endParaRPr lang="ar-AE" dirty="0"/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43" name="Google Shape;143;g33cd85e222d_0_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1453200"/>
              </a:xfrm>
              <a:prstGeom prst="rect">
                <a:avLst/>
              </a:prstGeom>
              <a:blipFill>
                <a:blip r:embed="rId3"/>
                <a:stretch>
                  <a:fillRect l="-1852" t="-26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Google Shape;144;g33cd85e222d_0_48"/>
              <p:cNvSpPr txBox="1"/>
              <p:nvPr/>
            </p:nvSpPr>
            <p:spPr>
              <a:xfrm>
                <a:off x="373800" y="2841073"/>
                <a:ext cx="4198200" cy="25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Example transforms:</a:t>
                </a:r>
                <a:b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1, 1, 1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=5</m:t>
                      </m:r>
                    </m:oMath>
                  </m:oMathPara>
                </a14:m>
                <a:endParaRPr lang="en-US" sz="3200" b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>
                  <a:buClr>
                    <a:schemeClr val="dk1"/>
                  </a:buClr>
                  <a:buSzPts val="11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1, </m:t>
                          </m:r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1, </m:t>
                          </m:r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0</m:t>
                          </m:r>
                        </m:e>
                      </m:d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1</m:t>
                      </m:r>
                    </m:oMath>
                  </m:oMathPara>
                </a14:m>
                <a:endParaRPr lang="en-US" sz="3200" b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>
                  <a:buClr>
                    <a:schemeClr val="dk1"/>
                  </a:buClr>
                  <a:buSzPts val="11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1, 0</m:t>
                          </m:r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, 1</m:t>
                          </m:r>
                        </m:e>
                      </m:d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>
                  <a:buClr>
                    <a:schemeClr val="dk1"/>
                  </a:buClr>
                  <a:buSzPts val="1100"/>
                </a:pPr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lang="en-US" sz="3200" b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44" name="Google Shape;144;g33cd85e222d_0_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00" y="2841073"/>
                <a:ext cx="4198200" cy="2528400"/>
              </a:xfrm>
              <a:prstGeom prst="rect">
                <a:avLst/>
              </a:prstGeom>
              <a:blipFill>
                <a:blip r:embed="rId4"/>
                <a:stretch>
                  <a:fillRect l="-3625" t="-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Google Shape;145;g33cd85e222d_0_48"/>
              <p:cNvSpPr txBox="1"/>
              <p:nvPr/>
            </p:nvSpPr>
            <p:spPr>
              <a:xfrm>
                <a:off x="4655400" y="2888773"/>
                <a:ext cx="4289700" cy="121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to</a:t>
                </a:r>
                <a:r>
                  <a:rPr lang="ru-RU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feature vector:</a:t>
                </a:r>
                <a:endParaRPr lang="en-US" sz="3200" b="0" i="1" dirty="0">
                  <a:solidFill>
                    <a:schemeClr val="dk1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)</m:t>
                      </m:r>
                    </m:oMath>
                  </m:oMathPara>
                </a14:m>
                <a:endParaRPr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45" name="Google Shape;145;g33cd85e222d_0_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400" y="2888773"/>
                <a:ext cx="4289700" cy="1216500"/>
              </a:xfrm>
              <a:prstGeom prst="rect">
                <a:avLst/>
              </a:prstGeom>
              <a:blipFill>
                <a:blip r:embed="rId5"/>
                <a:stretch>
                  <a:fillRect l="-3540" t="-2062" b="-412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65;g33cd85e222d_0_62">
            <a:extLst>
              <a:ext uri="{FF2B5EF4-FFF2-40B4-BE49-F238E27FC236}">
                <a16:creationId xmlns:a16="http://schemas.microsoft.com/office/drawing/2014/main" id="{EA4B6F2B-A941-D2CB-AD3C-DD24F978F872}"/>
              </a:ext>
            </a:extLst>
          </p:cNvPr>
          <p:cNvSpPr/>
          <p:nvPr/>
        </p:nvSpPr>
        <p:spPr>
          <a:xfrm>
            <a:off x="1791409" y="3497023"/>
            <a:ext cx="274200" cy="13578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7;g33cd85e222d_0_62">
            <a:extLst>
              <a:ext uri="{FF2B5EF4-FFF2-40B4-BE49-F238E27FC236}">
                <a16:creationId xmlns:a16="http://schemas.microsoft.com/office/drawing/2014/main" id="{C834134A-F7B2-0B73-19C6-533B1B457DA1}"/>
              </a:ext>
            </a:extLst>
          </p:cNvPr>
          <p:cNvSpPr/>
          <p:nvPr/>
        </p:nvSpPr>
        <p:spPr>
          <a:xfrm>
            <a:off x="819259" y="5813096"/>
            <a:ext cx="2492700" cy="66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Constant feature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69;g33cd85e222d_0_62">
            <a:extLst>
              <a:ext uri="{FF2B5EF4-FFF2-40B4-BE49-F238E27FC236}">
                <a16:creationId xmlns:a16="http://schemas.microsoft.com/office/drawing/2014/main" id="{2341491B-0019-E907-E7FC-41220DCD91E5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1928509" y="4854823"/>
            <a:ext cx="137100" cy="958273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62;g33cd85e222d_0_62">
            <a:extLst>
              <a:ext uri="{FF2B5EF4-FFF2-40B4-BE49-F238E27FC236}">
                <a16:creationId xmlns:a16="http://schemas.microsoft.com/office/drawing/2014/main" id="{84B32F6D-4F3A-7AAE-0793-AB2B005A56DF}"/>
              </a:ext>
            </a:extLst>
          </p:cNvPr>
          <p:cNvSpPr/>
          <p:nvPr/>
        </p:nvSpPr>
        <p:spPr>
          <a:xfrm>
            <a:off x="4148143" y="5813096"/>
            <a:ext cx="2492700" cy="6681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Original features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3;g33cd85e222d_0_62">
            <a:extLst>
              <a:ext uri="{FF2B5EF4-FFF2-40B4-BE49-F238E27FC236}">
                <a16:creationId xmlns:a16="http://schemas.microsoft.com/office/drawing/2014/main" id="{5D01C67A-15C4-EA5D-2B78-5D8B7552A41B}"/>
              </a:ext>
            </a:extLst>
          </p:cNvPr>
          <p:cNvSpPr/>
          <p:nvPr/>
        </p:nvSpPr>
        <p:spPr>
          <a:xfrm>
            <a:off x="2202708" y="3497023"/>
            <a:ext cx="622553" cy="135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161;g33cd85e222d_0_62">
            <a:extLst>
              <a:ext uri="{FF2B5EF4-FFF2-40B4-BE49-F238E27FC236}">
                <a16:creationId xmlns:a16="http://schemas.microsoft.com/office/drawing/2014/main" id="{A7B04658-35E2-8D0D-5D54-8E02D3CB538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489466" y="4854823"/>
            <a:ext cx="2905027" cy="95827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cd85e222d_0_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regression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g33cd85e222d_0_5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5875" y="1624050"/>
                <a:ext cx="8704340" cy="9402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rmAutofit fontScale="92500"/>
              </a:bodyPr>
              <a:lstStyle/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What if we want to predict 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r>
                  <a:rPr lang="en-US" dirty="0"/>
                  <a:t>?</a:t>
                </a:r>
                <a:endParaRPr dirty="0"/>
              </a:p>
            </p:txBody>
          </p:sp>
        </mc:Choice>
        <mc:Fallback xmlns="">
          <p:sp>
            <p:nvSpPr>
              <p:cNvPr id="151" name="Google Shape;151;g33cd85e222d_0_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5875" y="1624050"/>
                <a:ext cx="8704340" cy="940200"/>
              </a:xfrm>
              <a:prstGeom prst="rect">
                <a:avLst/>
              </a:prstGeom>
              <a:blipFill>
                <a:blip r:embed="rId3"/>
                <a:stretch>
                  <a:fillRect l="-1603" t="-1316" r="-1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Google Shape;152;g33cd85e222d_0_55"/>
              <p:cNvSpPr txBox="1"/>
              <p:nvPr/>
            </p:nvSpPr>
            <p:spPr>
              <a:xfrm>
                <a:off x="2518004" y="2621401"/>
                <a:ext cx="4107992" cy="164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</m:oMath>
                </a14:m>
                <a:endParaRPr lang="en-US" sz="3200" b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=20</m:t>
                    </m:r>
                  </m:oMath>
                </a14:m>
                <a:endParaRPr lang="en-US" sz="3200" b="0" i="1" dirty="0">
                  <a:solidFill>
                    <a:schemeClr val="dk1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3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=43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2" name="Google Shape;152;g33cd85e222d_0_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004" y="2621401"/>
                <a:ext cx="4107992" cy="1645800"/>
              </a:xfrm>
              <a:prstGeom prst="rect">
                <a:avLst/>
              </a:prstGeom>
              <a:blipFill>
                <a:blip r:embed="rId4"/>
                <a:stretch>
                  <a:fillRect l="-3704" b="-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Google Shape;153;g33cd85e222d_0_55"/>
          <p:cNvSpPr txBox="1"/>
          <p:nvPr/>
        </p:nvSpPr>
        <p:spPr>
          <a:xfrm>
            <a:off x="582450" y="4830425"/>
            <a:ext cx="7979100" cy="14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we just train linear regression, we can not obtain this dependency.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d85e222d_0_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Adding features</a:t>
            </a:r>
            <a:endParaRPr/>
          </a:p>
        </p:txBody>
      </p:sp>
      <p:sp>
        <p:nvSpPr>
          <p:cNvPr id="159" name="Google Shape;159;g33cd85e222d_0_62"/>
          <p:cNvSpPr txBox="1">
            <a:spLocks noGrp="1"/>
          </p:cNvSpPr>
          <p:nvPr>
            <p:ph type="body" idx="1"/>
          </p:nvPr>
        </p:nvSpPr>
        <p:spPr>
          <a:xfrm>
            <a:off x="457200" y="1540575"/>
            <a:ext cx="8229600" cy="135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But we can train linear regression with additional features </a:t>
            </a:r>
            <a:r>
              <a:rPr lang="ru-RU" dirty="0"/>
              <a:t>−</a:t>
            </a:r>
            <a:r>
              <a:rPr lang="en-US" dirty="0"/>
              <a:t> </a:t>
            </a:r>
            <a:r>
              <a:rPr lang="en-US" b="1" dirty="0"/>
              <a:t>polynomial</a:t>
            </a:r>
            <a:r>
              <a:rPr lang="en-US" dirty="0"/>
              <a:t> regression.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Google Shape;160;g33cd85e222d_0_62"/>
              <p:cNvSpPr txBox="1"/>
              <p:nvPr/>
            </p:nvSpPr>
            <p:spPr>
              <a:xfrm>
                <a:off x="2649963" y="4486443"/>
                <a:ext cx="5160219" cy="1661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1, 1, 1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=7</m:t>
                    </m:r>
                  </m:oMath>
                </a14:m>
                <a:endParaRPr lang="en-US" sz="3200" b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2, 4, 1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=20</m:t>
                    </m:r>
                  </m:oMath>
                </a14:m>
                <a:endParaRPr lang="en-US" sz="3200" b="0" i="1" dirty="0">
                  <a:solidFill>
                    <a:schemeClr val="dk1"/>
                  </a:solidFill>
                  <a:latin typeface="Cambria Math" panose="02040503050406030204" pitchFamily="18" charset="0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3, 9, 1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=43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0" name="Google Shape;160;g33cd85e222d_0_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963" y="4486443"/>
                <a:ext cx="5160219" cy="1661963"/>
              </a:xfrm>
              <a:prstGeom prst="rect">
                <a:avLst/>
              </a:prstGeom>
              <a:blipFill>
                <a:blip r:embed="rId3"/>
                <a:stretch>
                  <a:fillRect b="-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Google Shape;161;g33cd85e222d_0_62"/>
          <p:cNvCxnSpPr>
            <a:cxnSpLocks/>
            <a:stCxn id="162" idx="2"/>
            <a:endCxn id="163" idx="0"/>
          </p:cNvCxnSpPr>
          <p:nvPr/>
        </p:nvCxnSpPr>
        <p:spPr>
          <a:xfrm>
            <a:off x="1427250" y="3393225"/>
            <a:ext cx="2661998" cy="12452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g33cd85e222d_0_62"/>
          <p:cNvSpPr/>
          <p:nvPr/>
        </p:nvSpPr>
        <p:spPr>
          <a:xfrm>
            <a:off x="3952148" y="4638524"/>
            <a:ext cx="274200" cy="135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3cd85e222d_0_62"/>
          <p:cNvSpPr/>
          <p:nvPr/>
        </p:nvSpPr>
        <p:spPr>
          <a:xfrm>
            <a:off x="4316910" y="4638524"/>
            <a:ext cx="274200" cy="1357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3cd85e222d_0_62"/>
          <p:cNvSpPr/>
          <p:nvPr/>
        </p:nvSpPr>
        <p:spPr>
          <a:xfrm>
            <a:off x="4722178" y="4638524"/>
            <a:ext cx="274200" cy="13578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3cd85e222d_0_62"/>
          <p:cNvSpPr/>
          <p:nvPr/>
        </p:nvSpPr>
        <p:spPr>
          <a:xfrm>
            <a:off x="180900" y="2725125"/>
            <a:ext cx="2492700" cy="6681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Original feature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g33cd85e222d_0_62"/>
              <p:cNvSpPr/>
              <p:nvPr/>
            </p:nvSpPr>
            <p:spPr>
              <a:xfrm>
                <a:off x="3267550" y="2725125"/>
                <a:ext cx="2397300" cy="6681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 dirty="0">
                    <a:latin typeface="Calibri"/>
                    <a:ea typeface="Calibri"/>
                    <a:cs typeface="Calibri"/>
                    <a:sym typeface="Calibri"/>
                  </a:rPr>
                  <a:t>Feature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𝑥</m:t>
                    </m:r>
                    <m:r>
                      <a:rPr lang="en-US" sz="2600" i="1" baseline="30000" dirty="0"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</m:oMath>
                </a14:m>
                <a:endParaRPr sz="2600" baseline="300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6" name="Google Shape;166;g33cd85e222d_0_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550" y="2725125"/>
                <a:ext cx="2397300" cy="668100"/>
              </a:xfrm>
              <a:prstGeom prst="rect">
                <a:avLst/>
              </a:prstGeom>
              <a:blipFill>
                <a:blip r:embed="rId4"/>
                <a:stretch>
                  <a:fillRect b="-9259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Google Shape;167;g33cd85e222d_0_62"/>
          <p:cNvSpPr/>
          <p:nvPr/>
        </p:nvSpPr>
        <p:spPr>
          <a:xfrm>
            <a:off x="6306825" y="2725125"/>
            <a:ext cx="2492700" cy="66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Constant feature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g33cd85e222d_0_62"/>
          <p:cNvCxnSpPr>
            <a:stCxn id="166" idx="2"/>
            <a:endCxn id="164" idx="0"/>
          </p:cNvCxnSpPr>
          <p:nvPr/>
        </p:nvCxnSpPr>
        <p:spPr>
          <a:xfrm flipH="1">
            <a:off x="4454010" y="3393225"/>
            <a:ext cx="12190" cy="124529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g33cd85e222d_0_62"/>
          <p:cNvCxnSpPr>
            <a:stCxn id="167" idx="2"/>
            <a:endCxn id="165" idx="0"/>
          </p:cNvCxnSpPr>
          <p:nvPr/>
        </p:nvCxnSpPr>
        <p:spPr>
          <a:xfrm flipH="1">
            <a:off x="4859278" y="3393225"/>
            <a:ext cx="2693897" cy="12452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33cd85e222d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75" y="1395425"/>
            <a:ext cx="5486426" cy="516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3cd85e222d_0_92"/>
          <p:cNvSpPr txBox="1">
            <a:spLocks noGrp="1"/>
          </p:cNvSpPr>
          <p:nvPr>
            <p:ph type="title"/>
          </p:nvPr>
        </p:nvSpPr>
        <p:spPr>
          <a:xfrm>
            <a:off x="457200" y="107663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tempting to think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014A-4086-940C-34D2-44A1043E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E0E0E"/>
                </a:solidFill>
                <a:effectLst/>
                <a:latin typeface="+mj-lt"/>
              </a:rPr>
              <a:t>Evaluating Model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8E381EB-22C9-AD80-0918-5958336BD2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0277" y="1207143"/>
                <a:ext cx="7842738" cy="4062046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buNone/>
                </a:pPr>
                <a:r>
                  <a:rPr lang="en-US" b="1" dirty="0">
                    <a:solidFill>
                      <a:srgbClr val="0E0E0E"/>
                    </a:solidFill>
                    <a:effectLst/>
                    <a:latin typeface=".AppleSystemUIFont"/>
                  </a:rPr>
                  <a:t>Use unseen samples to evaluate model performance.</a:t>
                </a:r>
                <a:endParaRPr lang="en-US" dirty="0">
                  <a:solidFill>
                    <a:srgbClr val="0E0E0E"/>
                  </a:solidFill>
                  <a:effectLst/>
                  <a:latin typeface=".AppleSystemUIFont"/>
                </a:endParaRP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0E0E0E"/>
                    </a:solidFill>
                    <a:effectLst/>
                    <a:latin typeface=".AppleSystemUIFont"/>
                  </a:rPr>
                  <a:t>In linear regression, compute the optimal </a:t>
                </a:r>
                <a:r>
                  <a:rPr lang="en-US" b="1" dirty="0">
                    <a:solidFill>
                      <a:srgbClr val="0E0E0E"/>
                    </a:solidFill>
                    <a:effectLst/>
                    <a:latin typeface=".AppleSystemUIFont"/>
                  </a:rPr>
                  <a:t>𝑤</a:t>
                </a:r>
                <a:r>
                  <a:rPr lang="en-US" dirty="0">
                    <a:solidFill>
                      <a:srgbClr val="0E0E0E"/>
                    </a:solidFill>
                    <a:effectLst/>
                    <a:latin typeface=".AppleSystemUIFont"/>
                  </a:rPr>
                  <a:t> using only a subset of the data.</a:t>
                </a:r>
                <a:endParaRPr lang="en-IL" dirty="0"/>
              </a:p>
              <a:p>
                <a:pPr marL="114300" indent="0">
                  <a:buNone/>
                </a:pPr>
                <a:r>
                  <a:rPr lang="en-US" b="1" dirty="0"/>
                  <a:t>Approach: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Split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into: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Training set</a:t>
                </a:r>
                <a:r>
                  <a:rPr lang="en-US" b="1" dirty="0"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𝒕𝒓𝒂𝒊𝒏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𝒕𝒓𝒂𝒊𝒏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dirty="0"/>
                  <a:t>— used to learn the model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Test set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𝒕𝒆𝒔𝒕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𝒕𝒆𝒔𝒕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dirty="0"/>
                  <a:t>— used to evaluate performance</a:t>
                </a:r>
              </a:p>
              <a:p>
                <a:r>
                  <a:rPr lang="en-US" dirty="0">
                    <a:solidFill>
                      <a:srgbClr val="0E0E0E"/>
                    </a:solidFill>
                    <a:effectLst/>
                    <a:latin typeface=".AppleSystemUIFont"/>
                  </a:rPr>
                  <a:t>Sometimes, a separate </a:t>
                </a:r>
                <a:r>
                  <a:rPr lang="en-US" b="1" dirty="0">
                    <a:solidFill>
                      <a:srgbClr val="0E0E0E"/>
                    </a:solidFill>
                    <a:effectLst/>
                    <a:latin typeface=".AppleSystemUIFont"/>
                  </a:rPr>
                  <a:t>validation set</a:t>
                </a:r>
                <a:r>
                  <a:rPr lang="en-US" dirty="0">
                    <a:solidFill>
                      <a:srgbClr val="0E0E0E"/>
                    </a:solidFill>
                    <a:effectLst/>
                    <a:latin typeface=".AppleSystemUIFont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𝒗𝒂𝒍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𝒗𝒂𝒍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E0E0E"/>
                    </a:solidFill>
                    <a:effectLst/>
                    <a:latin typeface=".AppleSystemUIFont"/>
                  </a:rPr>
                  <a:t>is used for tuning hyperparameters.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8E381EB-22C9-AD80-0918-5958336BD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0277" y="1207143"/>
                <a:ext cx="7842738" cy="4062046"/>
              </a:xfrm>
              <a:blipFill>
                <a:blip r:embed="rId2"/>
                <a:stretch>
                  <a:fillRect t="-1875" r="-11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yellow rectangular box with black text&#10;&#10;AI-generated content may be incorrect.">
            <a:extLst>
              <a:ext uri="{FF2B5EF4-FFF2-40B4-BE49-F238E27FC236}">
                <a16:creationId xmlns:a16="http://schemas.microsoft.com/office/drawing/2014/main" id="{28663AB7-7A40-4539-6A39-352940F5C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31" y="4729928"/>
            <a:ext cx="7004538" cy="16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8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33cd85e222d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25" y="4705200"/>
            <a:ext cx="3284424" cy="201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3cd85e222d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25" y="378525"/>
            <a:ext cx="3284424" cy="21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3cd85e222d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25" y="2533350"/>
            <a:ext cx="3284423" cy="1986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3cd85e222d_0_82"/>
          <p:cNvSpPr txBox="1"/>
          <p:nvPr/>
        </p:nvSpPr>
        <p:spPr>
          <a:xfrm>
            <a:off x="3899975" y="1005350"/>
            <a:ext cx="51963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on original dataset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3cd85e222d_0_82"/>
          <p:cNvSpPr txBox="1"/>
          <p:nvPr/>
        </p:nvSpPr>
        <p:spPr>
          <a:xfrm>
            <a:off x="3947700" y="3097125"/>
            <a:ext cx="51963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powers ≤3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3cd85e222d_0_82"/>
          <p:cNvSpPr txBox="1"/>
          <p:nvPr/>
        </p:nvSpPr>
        <p:spPr>
          <a:xfrm>
            <a:off x="3947700" y="5283075"/>
            <a:ext cx="51963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powers ≤18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3cd85e222d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25" y="4705200"/>
            <a:ext cx="3284424" cy="201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3cd85e222d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25" y="378525"/>
            <a:ext cx="3284424" cy="21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3cd85e222d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25" y="2533350"/>
            <a:ext cx="3284423" cy="198674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3cd85e222d_0_107"/>
          <p:cNvSpPr txBox="1"/>
          <p:nvPr/>
        </p:nvSpPr>
        <p:spPr>
          <a:xfrm>
            <a:off x="3899975" y="1005350"/>
            <a:ext cx="51963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Underfitted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33cd85e222d_0_107"/>
          <p:cNvSpPr txBox="1"/>
          <p:nvPr/>
        </p:nvSpPr>
        <p:spPr>
          <a:xfrm>
            <a:off x="3947700" y="3097125"/>
            <a:ext cx="51963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Properly fitted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3cd85e222d_0_107"/>
          <p:cNvSpPr txBox="1"/>
          <p:nvPr/>
        </p:nvSpPr>
        <p:spPr>
          <a:xfrm>
            <a:off x="3947700" y="5283075"/>
            <a:ext cx="51963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Overfitted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9000-6767-B247-4774-87649F6F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Underfitted</a:t>
            </a:r>
          </a:p>
        </p:txBody>
      </p:sp>
      <p:pic>
        <p:nvPicPr>
          <p:cNvPr id="4" name="Google Shape;191;g33cd85e222d_0_107">
            <a:extLst>
              <a:ext uri="{FF2B5EF4-FFF2-40B4-BE49-F238E27FC236}">
                <a16:creationId xmlns:a16="http://schemas.microsoft.com/office/drawing/2014/main" id="{ACC0945E-39AD-A471-59A3-F97D476223D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9" y="1503939"/>
            <a:ext cx="3751385" cy="25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191FE9-1C2C-FF56-51BA-15DC316157AC}"/>
              </a:ext>
            </a:extLst>
          </p:cNvPr>
          <p:cNvSpPr txBox="1"/>
          <p:nvPr/>
        </p:nvSpPr>
        <p:spPr>
          <a:xfrm>
            <a:off x="4325816" y="1662408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400" dirty="0"/>
              <a:t>M</a:t>
            </a:r>
            <a:r>
              <a:rPr lang="en-US" sz="2400" dirty="0"/>
              <a:t>a</a:t>
            </a:r>
            <a:r>
              <a:rPr lang="en-IL" sz="2400" dirty="0"/>
              <a:t>in </a:t>
            </a:r>
            <a:r>
              <a:rPr lang="en-US" sz="2400" dirty="0"/>
              <a:t>indicator: </a:t>
            </a:r>
          </a:p>
          <a:p>
            <a:endParaRPr lang="en-US" sz="2400" dirty="0"/>
          </a:p>
          <a:p>
            <a:r>
              <a:rPr lang="en-IL" sz="2400" dirty="0"/>
              <a:t>Doesn’t capture the </a:t>
            </a:r>
            <a:r>
              <a:rPr lang="en-IL" sz="2400" b="1" dirty="0"/>
              <a:t>pattern</a:t>
            </a:r>
          </a:p>
          <a:p>
            <a:r>
              <a:rPr lang="en-IL" sz="2400" b="1" dirty="0"/>
              <a:t>Huge error </a:t>
            </a:r>
            <a:r>
              <a:rPr lang="en-IL" sz="2400" dirty="0"/>
              <a:t>on training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039EE-0161-C36A-0986-4A4176E9AFE6}"/>
              </a:ext>
            </a:extLst>
          </p:cNvPr>
          <p:cNvSpPr txBox="1"/>
          <p:nvPr/>
        </p:nvSpPr>
        <p:spPr>
          <a:xfrm>
            <a:off x="457199" y="4379984"/>
            <a:ext cx="66469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/>
              <a:t>Solutions: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model complexity</a:t>
            </a:r>
            <a:endParaRPr lang="en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dirty="0"/>
              <a:t>Add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dirty="0"/>
              <a:t>Reduce regularization*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Improve optimization technique</a:t>
            </a:r>
            <a:endParaRPr lang="en-IL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07078B-9E81-6FA4-6D24-7F04A0BE488C}"/>
                  </a:ext>
                </a:extLst>
              </p14:cNvPr>
              <p14:cNvContentPartPr/>
              <p14:nvPr/>
            </p14:nvContentPartPr>
            <p14:xfrm>
              <a:off x="7296406" y="305357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07078B-9E81-6FA4-6D24-7F04A0BE48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0286" y="304745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ECE87D-6036-4F4F-219F-80C48A0184A7}"/>
                  </a:ext>
                </a:extLst>
              </p14:cNvPr>
              <p14:cNvContentPartPr/>
              <p14:nvPr/>
            </p14:nvContentPartPr>
            <p14:xfrm>
              <a:off x="7291366" y="301325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ECE87D-6036-4F4F-219F-80C48A0184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5246" y="3007135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99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This Course</a:t>
            </a:r>
            <a:endParaRPr/>
          </a:p>
        </p:txBody>
      </p:sp>
      <p:sp>
        <p:nvSpPr>
          <p:cNvPr id="272" name="Google Shape;272;p10"/>
          <p:cNvSpPr txBox="1">
            <a:spLocks noGrp="1"/>
          </p:cNvSpPr>
          <p:nvPr>
            <p:ph type="body" idx="1"/>
          </p:nvPr>
        </p:nvSpPr>
        <p:spPr>
          <a:xfrm>
            <a:off x="457200" y="1709800"/>
            <a:ext cx="8229600" cy="4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trike="sngStrike" dirty="0"/>
              <a:t>1 week: Intro</a:t>
            </a:r>
            <a:endParaRPr strike="sngStrike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2 weeks: Classic ML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2 weeks: Deep Learning in Mathematics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3 weeks: Math as an NLP problem (LLMs etc.)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3 weeks: Reinforcement Learning (RL) in Math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1 week: Advanced AI topics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1 week: Project Presentations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FFA6-E114-FFEF-76BF-3BAC047A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Overfitted</a:t>
            </a:r>
          </a:p>
        </p:txBody>
      </p:sp>
      <p:pic>
        <p:nvPicPr>
          <p:cNvPr id="4" name="Google Shape;190;g33cd85e222d_0_107">
            <a:extLst>
              <a:ext uri="{FF2B5EF4-FFF2-40B4-BE49-F238E27FC236}">
                <a16:creationId xmlns:a16="http://schemas.microsoft.com/office/drawing/2014/main" id="{615A0E3D-0C0E-BA02-3A8E-CD362803DA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3415" y="1463674"/>
            <a:ext cx="3798278" cy="25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F35BFA-423E-A271-9DEF-9CE4D0AA14C9}"/>
              </a:ext>
            </a:extLst>
          </p:cNvPr>
          <p:cNvSpPr txBox="1"/>
          <p:nvPr/>
        </p:nvSpPr>
        <p:spPr>
          <a:xfrm>
            <a:off x="4571999" y="1463674"/>
            <a:ext cx="37982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M</a:t>
            </a:r>
            <a:r>
              <a:rPr lang="en-US" sz="2400" dirty="0"/>
              <a:t>a</a:t>
            </a:r>
            <a:r>
              <a:rPr lang="en-IL" sz="2400" dirty="0"/>
              <a:t>in </a:t>
            </a:r>
            <a:r>
              <a:rPr lang="en-US" sz="2400" dirty="0"/>
              <a:t>indicator: </a:t>
            </a:r>
          </a:p>
          <a:p>
            <a:endParaRPr lang="en-US" sz="2400" dirty="0"/>
          </a:p>
          <a:p>
            <a:r>
              <a:rPr lang="en-IL" sz="2400" dirty="0"/>
              <a:t>Learns </a:t>
            </a:r>
            <a:r>
              <a:rPr lang="en-IL" sz="2400" b="1" dirty="0"/>
              <a:t>noise patterns.</a:t>
            </a:r>
            <a:r>
              <a:rPr lang="en-IL" sz="2400" dirty="0"/>
              <a:t> </a:t>
            </a:r>
            <a:r>
              <a:rPr lang="en-IL" sz="2400" b="1" dirty="0"/>
              <a:t>Difference</a:t>
            </a:r>
            <a:r>
              <a:rPr lang="en-IL" sz="2400" dirty="0"/>
              <a:t> in error between train and test datasets.</a:t>
            </a:r>
          </a:p>
          <a:p>
            <a:endParaRPr lang="en-IL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FDF0F-6782-6C34-68A2-B354043EC848}"/>
              </a:ext>
            </a:extLst>
          </p:cNvPr>
          <p:cNvSpPr txBox="1"/>
          <p:nvPr/>
        </p:nvSpPr>
        <p:spPr>
          <a:xfrm>
            <a:off x="457200" y="4335895"/>
            <a:ext cx="6646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/>
              <a:t>Solutions: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Reduce model complexity</a:t>
            </a:r>
            <a:endParaRPr lang="en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regularization</a:t>
            </a:r>
            <a:r>
              <a:rPr lang="en-IL" sz="2000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dirty="0"/>
              <a:t>Select better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Improve optimization technique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405894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8961-B8ED-260F-4F59-D7947C8A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Multicollinearity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F990F8-ADB4-31D5-5BFE-F3CD1C695F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IL" dirty="0">
                    <a:latin typeface="+mn-lt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L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L" dirty="0">
                    <a:latin typeface="+mn-lt"/>
                  </a:rPr>
                  <a:t>.</a:t>
                </a:r>
              </a:p>
              <a:p>
                <a:pPr marL="114300" indent="0">
                  <a:buNone/>
                </a:pPr>
                <a:endParaRPr lang="en-IL" dirty="0">
                  <a:latin typeface="+mn-lt"/>
                </a:endParaRPr>
              </a:p>
              <a:p>
                <a:pPr marL="114300" indent="0">
                  <a:buNone/>
                </a:pPr>
                <a:r>
                  <a:rPr lang="en-IL" dirty="0">
                    <a:latin typeface="+mn-lt"/>
                  </a:rPr>
                  <a:t>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L" dirty="0">
                    <a:latin typeface="+mn-lt"/>
                  </a:rPr>
                  <a:t> minimizes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F990F8-ADB4-31D5-5BFE-F3CD1C695F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74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763F5-EA72-4E38-E45A-4788B810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64CF-3D46-F999-6B6C-BF786F47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Multicollinearity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6C110B2-C203-3B75-793C-E5875FD3A2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5128355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IL" dirty="0">
                    <a:latin typeface="+mn-lt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L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L" dirty="0">
                    <a:latin typeface="+mn-lt"/>
                  </a:rPr>
                  <a:t>.</a:t>
                </a:r>
              </a:p>
              <a:p>
                <a:pPr marL="114300" indent="0">
                  <a:buNone/>
                </a:pPr>
                <a:endParaRPr lang="en-IL" dirty="0">
                  <a:latin typeface="+mn-lt"/>
                </a:endParaRPr>
              </a:p>
              <a:p>
                <a:pPr marL="114300" indent="0">
                  <a:buNone/>
                </a:pPr>
                <a:r>
                  <a:rPr lang="en-IL" dirty="0">
                    <a:latin typeface="+mn-lt"/>
                  </a:rPr>
                  <a:t>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L" dirty="0">
                    <a:latin typeface="+mn-lt"/>
                  </a:rPr>
                  <a:t> minimizes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?</a:t>
                </a:r>
              </a:p>
              <a:p>
                <a:pPr marL="114300" indent="0">
                  <a:buNone/>
                </a:pPr>
                <a:endParaRPr lang="en-US" dirty="0">
                  <a:latin typeface="+mn-lt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L" b="1" dirty="0">
                    <a:latin typeface="+mn-lt"/>
                  </a:rPr>
                  <a:t>. </a:t>
                </a:r>
                <a:endParaRPr lang="en-IL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6C110B2-C203-3B75-793C-E5875FD3A2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5128355"/>
              </a:xfrm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690AAD-680D-B296-097F-95BDF3F7D469}"/>
                  </a:ext>
                </a:extLst>
              </p:cNvPr>
              <p:cNvSpPr txBox="1"/>
              <p:nvPr/>
            </p:nvSpPr>
            <p:spPr>
              <a:xfrm>
                <a:off x="293077" y="5669842"/>
                <a:ext cx="8850923" cy="913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690AAD-680D-B296-097F-95BDF3F7D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77" y="5669842"/>
                <a:ext cx="8850923" cy="913520"/>
              </a:xfrm>
              <a:prstGeom prst="rect">
                <a:avLst/>
              </a:prstGeom>
              <a:blipFill>
                <a:blip r:embed="rId3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7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44A41-C35B-59D8-A793-131835E08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24FB-DF66-5810-B209-027BE1BB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Multicollinearity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D859703-ACF8-CB74-1AD0-AE811EBA34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4463" y="1417638"/>
                <a:ext cx="8804029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114300" indent="0">
                  <a:buNone/>
                </a:pPr>
                <a:r>
                  <a:rPr lang="en-IL" dirty="0">
                    <a:latin typeface="+mn-lt"/>
                  </a:rPr>
                  <a:t>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L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L" dirty="0">
                    <a:latin typeface="+mn-lt"/>
                  </a:rPr>
                  <a:t>.</a:t>
                </a:r>
              </a:p>
              <a:p>
                <a:pPr marL="114300" indent="0">
                  <a:buNone/>
                </a:pPr>
                <a:endParaRPr lang="en-IL" dirty="0">
                  <a:latin typeface="+mn-lt"/>
                </a:endParaRPr>
              </a:p>
              <a:p>
                <a:pPr marL="114300" indent="0">
                  <a:buNone/>
                </a:pPr>
                <a:r>
                  <a:rPr lang="en-US" dirty="0">
                    <a:latin typeface="+mn-lt"/>
                  </a:rPr>
                  <a:t>We have a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is close to degenerate.</a:t>
                </a:r>
              </a:p>
              <a:p>
                <a:pPr marL="114300" indent="0">
                  <a:buNone/>
                </a:pPr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114300" indent="0">
                  <a:buNone/>
                </a:pPr>
                <a:endParaRPr lang="en-US" dirty="0">
                  <a:latin typeface="+mn-lt"/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+mn-lt"/>
                    <a:ea typeface="Cambria Math" panose="02040503050406030204" pitchFamily="18" charset="0"/>
                  </a:rPr>
                  <a:t> can be </a:t>
                </a:r>
                <a:r>
                  <a:rPr lang="en-US" i="1" dirty="0"/>
                  <a:t>sensitive </a:t>
                </a:r>
                <a:r>
                  <a:rPr lang="en-US" dirty="0"/>
                  <a:t>to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114300" indent="0">
                  <a:buNone/>
                </a:pPr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D859703-ACF8-CB74-1AD0-AE811EBA34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4463" y="1417638"/>
                <a:ext cx="8804029" cy="4525963"/>
              </a:xfrm>
              <a:blipFill>
                <a:blip r:embed="rId2"/>
                <a:stretch>
                  <a:fillRect t="-1397" b="-11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3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6CAF-6625-EFDF-330E-B600825F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Multicollinearity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6F43D4-6741-9034-2979-577B2359CE8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 defTabSz="1219170">
                  <a:buClr>
                    <a:srgbClr val="000000"/>
                  </a:buClr>
                  <a:buNone/>
                </a:pPr>
                <a:r>
                  <a:rPr lang="en-US" sz="3200" dirty="0">
                    <a:latin typeface="+mn-lt"/>
                    <a:ea typeface="Cambria Math" panose="02040503050406030204" pitchFamily="18" charset="0"/>
                  </a:rPr>
                  <a:t>How to fix an almost degenerate matrix:</a:t>
                </a:r>
              </a:p>
              <a:p>
                <a:pPr defTabSz="1219170">
                  <a:buClr>
                    <a:srgbClr val="000000"/>
                  </a:buClr>
                </a:pPr>
                <a:endParaRPr lang="en-US" sz="3200" dirty="0">
                  <a:latin typeface="+mn-lt"/>
                  <a:ea typeface="Cambria Math" panose="02040503050406030204" pitchFamily="18" charset="0"/>
                </a:endParaRPr>
              </a:p>
              <a:p>
                <a:pPr marL="114300" indent="0" defTabSz="1219170">
                  <a:buClr>
                    <a:srgbClr val="00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</a:endParaRPr>
              </a:p>
              <a:p>
                <a:pPr marL="114300" indent="0" defTabSz="1219170">
                  <a:buClr>
                    <a:srgbClr val="000000"/>
                  </a:buClr>
                  <a:buNone/>
                </a:pPr>
                <a:endParaRPr lang="en-US" sz="3200" dirty="0">
                  <a:latin typeface="+mn-lt"/>
                  <a:ea typeface="Cambria Math" panose="02040503050406030204" pitchFamily="18" charset="0"/>
                </a:endParaRPr>
              </a:p>
              <a:p>
                <a:pPr marL="114300" indent="0" defTabSz="1219170">
                  <a:buClr>
                    <a:srgbClr val="000000"/>
                  </a:buClr>
                  <a:buNone/>
                </a:pPr>
                <a:r>
                  <a:rPr lang="en-US" sz="3200" dirty="0">
                    <a:latin typeface="+mn-lt"/>
                    <a:ea typeface="Cambria Math" panose="02040503050406030204" pitchFamily="18" charset="0"/>
                  </a:rPr>
                  <a:t>We can prove that this corresponds to the following task:</a:t>
                </a:r>
              </a:p>
              <a:p>
                <a:pPr marL="114300" indent="0" defTabSz="1219170">
                  <a:buClr>
                    <a:srgbClr val="000000"/>
                  </a:buClr>
                  <a:buNone/>
                </a:pP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+mn-lt"/>
                    <a:ea typeface="Cambria Math" panose="02040503050406030204" pitchFamily="18" charset="0"/>
                  </a:rPr>
                  <a:t> </a:t>
                </a:r>
              </a:p>
              <a:p>
                <a:pPr defTabSz="1219170">
                  <a:buClr>
                    <a:srgbClr val="000000"/>
                  </a:buClr>
                </a:pPr>
                <a:endParaRPr lang="en-US" sz="1050" dirty="0">
                  <a:latin typeface="+mn-lt"/>
                  <a:ea typeface="Cambria Math" panose="02040503050406030204" pitchFamily="18" charset="0"/>
                </a:endParaRPr>
              </a:p>
              <a:p>
                <a:pPr marL="114300" indent="0" defTabSz="1219170">
                  <a:buClr>
                    <a:srgbClr val="000000"/>
                  </a:buClr>
                  <a:buNone/>
                </a:pPr>
                <a:r>
                  <a:rPr lang="en-US" sz="3200" b="0" dirty="0">
                    <a:latin typeface="+mn-lt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3200" dirty="0">
                  <a:latin typeface="+mn-lt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IL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6F43D4-6741-9034-2979-577B2359C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63" t="-840" b="-420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763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cd85e222d_0_1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Regularization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Google Shape;214;g33cd85e222d_0_123"/>
              <p:cNvSpPr txBox="1"/>
              <p:nvPr/>
            </p:nvSpPr>
            <p:spPr>
              <a:xfrm>
                <a:off x="518850" y="1180007"/>
                <a:ext cx="8106300" cy="19266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>
                  <a:buClr>
                    <a:schemeClr val="dk1"/>
                  </a:buClr>
                  <a:buSzPts val="1100"/>
                </a:pP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Instead of minimizing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𝑋𝑤</m:t>
                        </m:r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let’s minimize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‖"/>
                        <m:endChr m:val="‖"/>
                        <m:ctrlP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𝑋𝑤</m:t>
                        </m:r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𝑓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(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𝑤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</a:p>
              <a:p>
                <a:pPr lvl="0">
                  <a:buClr>
                    <a:schemeClr val="dk1"/>
                  </a:buClr>
                  <a:buSzPts val="1100"/>
                </a:pP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commonly we use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𝑤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𝜆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14" name="Google Shape;214;g33cd85e222d_0_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0" y="1180007"/>
                <a:ext cx="8106300" cy="1926608"/>
              </a:xfrm>
              <a:prstGeom prst="rect">
                <a:avLst/>
              </a:prstGeom>
              <a:blipFill>
                <a:blip r:embed="rId3"/>
                <a:stretch>
                  <a:fillRect l="-1875" t="-1974" b="-59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Google Shape;215;g33cd85e222d_0_123"/>
              <p:cNvSpPr txBox="1"/>
              <p:nvPr/>
            </p:nvSpPr>
            <p:spPr>
              <a:xfrm>
                <a:off x="518850" y="3429000"/>
                <a:ext cx="7769365" cy="2898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𝑤</m:t>
                    </m:r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 = </m:t>
                    </m:r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𝜆</m:t>
                    </m:r>
                    <m:sSubSup>
                      <m:sSubSupPr>
                        <m:ctrlPr>
                          <a:rPr lang="en-US" sz="3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32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3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b>
                      <m:sup>
                        <m:r>
                          <a:rPr lang="en-US" sz="3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2 </m:t>
                        </m:r>
                      </m:sup>
                    </m:sSubSup>
                    <m:r>
                      <m:rPr>
                        <m:nor/>
                      </m:rPr>
                      <a:rPr lang="ru-RU" sz="3200" dirty="0"/>
                      <m:t>−</m:t>
                    </m:r>
                  </m:oMath>
                </a14:m>
                <a:r>
                  <a:rPr lang="en-US" sz="32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Ridge (L2) </a:t>
                </a: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regularization.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Ridge solution: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𝑤</m:t>
                    </m:r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=</m:t>
                    </m:r>
                    <m:sSup>
                      <m:sSupPr>
                        <m:ctrlPr>
                          <a:rPr lang="en-US" sz="3200" b="0" i="1" dirty="0" smtClean="0">
                            <a:solidFill>
                              <a:srgbClr val="0C0D0E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>
                                <a:solidFill>
                                  <a:srgbClr val="0C0D0E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0C0D0E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𝑋</m:t>
                            </m:r>
                            <m:r>
                              <a:rPr lang="en-US" sz="3200" i="1" baseline="30000" dirty="0">
                                <a:solidFill>
                                  <a:srgbClr val="0C0D0E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⊤</m:t>
                            </m:r>
                            <m:r>
                              <a:rPr lang="en-US" sz="3200" i="1" dirty="0">
                                <a:solidFill>
                                  <a:srgbClr val="0C0D0E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𝑋</m:t>
                            </m:r>
                            <m:r>
                              <a:rPr lang="en-US" sz="3200" i="1" dirty="0">
                                <a:solidFill>
                                  <a:srgbClr val="0C0D0E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sz="3200" i="1" dirty="0">
                                <a:solidFill>
                                  <a:srgbClr val="0C0D0E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𝜆</m:t>
                            </m:r>
                            <m:r>
                              <a:rPr lang="en-US" sz="3200" i="1" dirty="0">
                                <a:solidFill>
                                  <a:srgbClr val="0C0D0E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3200" b="0" i="1" dirty="0" smtClean="0">
                            <a:solidFill>
                              <a:srgbClr val="0C0D0E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−1</m:t>
                        </m:r>
                      </m:sup>
                    </m:sSup>
                    <m:r>
                      <a:rPr lang="en-US" sz="3200" i="1" dirty="0">
                        <a:solidFill>
                          <a:srgbClr val="0C0D0E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𝑋</m:t>
                    </m:r>
                    <m:r>
                      <a:rPr lang="en-US" sz="3200" i="1" baseline="30000" dirty="0">
                        <a:solidFill>
                          <a:srgbClr val="0C0D0E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⊤</m:t>
                    </m:r>
                    <m:r>
                      <a:rPr lang="en-US" sz="3200" i="1" dirty="0">
                        <a:solidFill>
                          <a:srgbClr val="0C0D0E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𝑦</m:t>
                    </m:r>
                    <m:r>
                      <a:rPr lang="en-US" sz="32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𝑤</m:t>
                    </m:r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 = </m:t>
                    </m:r>
                    <m:r>
                      <a:rPr lang="en-US" sz="32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𝜆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en-US" sz="32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32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ru-RU" sz="3200" dirty="0"/>
                      <m:t>−</m:t>
                    </m:r>
                  </m:oMath>
                </a14:m>
                <a:r>
                  <a:rPr lang="en-US" sz="32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Lasso (L1)</a:t>
                </a: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regularization.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Lasso doesn’t have a closed form solution.</a:t>
                </a:r>
              </a:p>
            </p:txBody>
          </p:sp>
        </mc:Choice>
        <mc:Fallback xmlns="">
          <p:sp>
            <p:nvSpPr>
              <p:cNvPr id="215" name="Google Shape;215;g33cd85e222d_0_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0" y="3429000"/>
                <a:ext cx="7769365" cy="2898482"/>
              </a:xfrm>
              <a:prstGeom prst="rect">
                <a:avLst/>
              </a:prstGeom>
              <a:blipFill>
                <a:blip r:embed="rId4"/>
                <a:stretch>
                  <a:fillRect l="-1958" t="-8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178363-409F-078A-95B9-947D29D15383}"/>
                  </a:ext>
                </a:extLst>
              </p:cNvPr>
              <p:cNvSpPr txBox="1"/>
              <p:nvPr/>
            </p:nvSpPr>
            <p:spPr>
              <a:xfrm>
                <a:off x="-194621" y="2974808"/>
                <a:ext cx="176094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7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1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2100" dirty="0">
                  <a:latin typeface="Raleway Light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178363-409F-078A-95B9-947D29D1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621" y="2974808"/>
                <a:ext cx="1760941" cy="415498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602154" y="560639"/>
            <a:ext cx="76161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300" dirty="0"/>
              <a:t>Compare: L1 vs L2</a:t>
            </a:r>
            <a:endParaRPr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DACF9B-FCAE-5946-B1A7-C8C3EBA64378}"/>
              </a:ext>
            </a:extLst>
          </p:cNvPr>
          <p:cNvCxnSpPr>
            <a:cxnSpLocks/>
          </p:cNvCxnSpPr>
          <p:nvPr/>
        </p:nvCxnSpPr>
        <p:spPr>
          <a:xfrm flipV="1">
            <a:off x="2396139" y="2297720"/>
            <a:ext cx="0" cy="315651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082503-99F7-2F70-5DCB-C8771B125721}"/>
              </a:ext>
            </a:extLst>
          </p:cNvPr>
          <p:cNvCxnSpPr>
            <a:cxnSpLocks/>
          </p:cNvCxnSpPr>
          <p:nvPr/>
        </p:nvCxnSpPr>
        <p:spPr>
          <a:xfrm>
            <a:off x="1039017" y="4472467"/>
            <a:ext cx="303123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5D0BF0-E3F3-6B70-4630-C1782161C90C}"/>
                  </a:ext>
                </a:extLst>
              </p:cNvPr>
              <p:cNvSpPr txBox="1"/>
              <p:nvPr/>
            </p:nvSpPr>
            <p:spPr>
              <a:xfrm>
                <a:off x="3719734" y="4547851"/>
                <a:ext cx="777240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5D0BF0-E3F3-6B70-4630-C1782161C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4" y="4547851"/>
                <a:ext cx="777240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4851C5-F2C0-639B-FA7E-F5BC17B900A9}"/>
                  </a:ext>
                </a:extLst>
              </p:cNvPr>
              <p:cNvSpPr txBox="1"/>
              <p:nvPr/>
            </p:nvSpPr>
            <p:spPr>
              <a:xfrm>
                <a:off x="1883314" y="2060015"/>
                <a:ext cx="777240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10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4851C5-F2C0-639B-FA7E-F5BC17B9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14" y="2060015"/>
                <a:ext cx="77724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E98AE02A-71C9-878B-A015-6EBF14717907}"/>
              </a:ext>
            </a:extLst>
          </p:cNvPr>
          <p:cNvSpPr/>
          <p:nvPr/>
        </p:nvSpPr>
        <p:spPr>
          <a:xfrm rot="1800000">
            <a:off x="2399187" y="3213509"/>
            <a:ext cx="1394460" cy="4309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BC0E76-F500-FF89-C41A-1E7235004CA6}"/>
              </a:ext>
            </a:extLst>
          </p:cNvPr>
          <p:cNvSpPr/>
          <p:nvPr/>
        </p:nvSpPr>
        <p:spPr>
          <a:xfrm rot="1800000">
            <a:off x="2181280" y="3058365"/>
            <a:ext cx="1810592" cy="74126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8D12D1-72D3-7EF8-7CD3-218F3E6C176D}"/>
              </a:ext>
            </a:extLst>
          </p:cNvPr>
          <p:cNvSpPr/>
          <p:nvPr/>
        </p:nvSpPr>
        <p:spPr>
          <a:xfrm rot="1800000">
            <a:off x="1958463" y="2948190"/>
            <a:ext cx="2243904" cy="101067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B2081D-D1DF-E98A-308D-B39EDC545BCF}"/>
              </a:ext>
            </a:extLst>
          </p:cNvPr>
          <p:cNvSpPr/>
          <p:nvPr/>
        </p:nvSpPr>
        <p:spPr>
          <a:xfrm rot="1800000">
            <a:off x="1701775" y="2810161"/>
            <a:ext cx="2757278" cy="12867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62FFBFAB-E79E-965A-05C6-196751795102}"/>
              </a:ext>
            </a:extLst>
          </p:cNvPr>
          <p:cNvSpPr/>
          <p:nvPr/>
        </p:nvSpPr>
        <p:spPr>
          <a:xfrm>
            <a:off x="1981082" y="4054920"/>
            <a:ext cx="810000" cy="810000"/>
          </a:xfrm>
          <a:prstGeom prst="diamond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4D09E3C7-0E5D-619D-56F0-8667F3B713A4}"/>
              </a:ext>
            </a:extLst>
          </p:cNvPr>
          <p:cNvSpPr/>
          <p:nvPr/>
        </p:nvSpPr>
        <p:spPr>
          <a:xfrm>
            <a:off x="1721138" y="3778878"/>
            <a:ext cx="1350000" cy="1350000"/>
          </a:xfrm>
          <a:prstGeom prst="diamond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C7C737-F660-C1C5-1E3B-7932F502005E}"/>
                  </a:ext>
                </a:extLst>
              </p:cNvPr>
              <p:cNvSpPr txBox="1"/>
              <p:nvPr/>
            </p:nvSpPr>
            <p:spPr>
              <a:xfrm>
                <a:off x="2467604" y="1406055"/>
                <a:ext cx="1371600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ru-RU" sz="21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sz="2100" dirty="0">
                    <a:solidFill>
                      <a:schemeClr val="accent1">
                        <a:lumMod val="75000"/>
                      </a:schemeClr>
                    </a:solidFill>
                    <a:latin typeface="Raleway Light" pitchFamily="2" charset="0"/>
                  </a:rPr>
                  <a:t>contour lines</a:t>
                </a:r>
                <a:endParaRPr lang="en-IL" sz="2100" dirty="0">
                  <a:solidFill>
                    <a:schemeClr val="accent1">
                      <a:lumMod val="75000"/>
                    </a:schemeClr>
                  </a:solidFill>
                  <a:latin typeface="Raleway Light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C7C737-F660-C1C5-1E3B-7932F5020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604" y="1406055"/>
                <a:ext cx="1371600" cy="1061829"/>
              </a:xfrm>
              <a:prstGeom prst="rect">
                <a:avLst/>
              </a:prstGeom>
              <a:blipFill>
                <a:blip r:embed="rId6"/>
                <a:stretch>
                  <a:fillRect l="-5505" b="-105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1AFD5A3-B694-A310-5914-293287049ABF}"/>
                  </a:ext>
                </a:extLst>
              </p14:cNvPr>
              <p14:cNvContentPartPr/>
              <p14:nvPr/>
            </p14:nvContentPartPr>
            <p14:xfrm>
              <a:off x="3428853" y="2061319"/>
              <a:ext cx="245430" cy="7306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1AFD5A3-B694-A310-5914-293287049A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2735" y="2055197"/>
                <a:ext cx="257666" cy="742863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E0FA925-0B3C-4065-5A89-3B42B59D2B55}"/>
              </a:ext>
            </a:extLst>
          </p:cNvPr>
          <p:cNvGrpSpPr/>
          <p:nvPr/>
        </p:nvGrpSpPr>
        <p:grpSpPr>
          <a:xfrm>
            <a:off x="3009813" y="3364339"/>
            <a:ext cx="733320" cy="1691010"/>
            <a:chOff x="10077040" y="3626880"/>
            <a:chExt cx="977760" cy="22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7A797B-AEAF-AFCB-976D-4C19A20822AA}"/>
                    </a:ext>
                  </a:extLst>
                </p14:cNvPr>
                <p14:cNvContentPartPr/>
                <p14:nvPr/>
              </p14:nvContentPartPr>
              <p14:xfrm>
                <a:off x="10129240" y="3626880"/>
                <a:ext cx="86760" cy="110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7A797B-AEAF-AFCB-976D-4C19A20822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23120" y="3620760"/>
                  <a:ext cx="99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69F9398-8063-2DE8-DD04-1B8878C572B4}"/>
                    </a:ext>
                  </a:extLst>
                </p14:cNvPr>
                <p14:cNvContentPartPr/>
                <p14:nvPr/>
              </p14:nvContentPartPr>
              <p14:xfrm>
                <a:off x="10077040" y="3626880"/>
                <a:ext cx="153720" cy="127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69F9398-8063-2DE8-DD04-1B8878C572B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70920" y="3620760"/>
                  <a:ext cx="165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CED3A6-768B-2E81-C978-8AB4DF900A87}"/>
                    </a:ext>
                  </a:extLst>
                </p14:cNvPr>
                <p14:cNvContentPartPr/>
                <p14:nvPr/>
              </p14:nvContentPartPr>
              <p14:xfrm>
                <a:off x="10363240" y="3748920"/>
                <a:ext cx="691560" cy="2132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CED3A6-768B-2E81-C978-8AB4DF900A8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57120" y="3742800"/>
                  <a:ext cx="703800" cy="21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F7FB6D-443D-9692-2387-6310E4A80F8F}"/>
                    </a:ext>
                  </a:extLst>
                </p14:cNvPr>
                <p14:cNvContentPartPr/>
                <p14:nvPr/>
              </p14:nvContentPartPr>
              <p14:xfrm>
                <a:off x="10342360" y="3748920"/>
                <a:ext cx="21960" cy="142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F7FB6D-443D-9692-2387-6310E4A80F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36240" y="3742800"/>
                  <a:ext cx="34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C854410-8B6A-EDB5-ACEB-459EC577ED67}"/>
                    </a:ext>
                  </a:extLst>
                </p14:cNvPr>
                <p14:cNvContentPartPr/>
                <p14:nvPr/>
              </p14:nvContentPartPr>
              <p14:xfrm>
                <a:off x="10383400" y="3738480"/>
                <a:ext cx="99720" cy="3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C854410-8B6A-EDB5-ACEB-459EC577ED6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77280" y="3732360"/>
                  <a:ext cx="1119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F5B04A-D779-A12C-8008-3DFB42EB0675}"/>
                  </a:ext>
                </a:extLst>
              </p:cNvPr>
              <p:cNvSpPr txBox="1"/>
              <p:nvPr/>
            </p:nvSpPr>
            <p:spPr>
              <a:xfrm>
                <a:off x="3126898" y="5065911"/>
                <a:ext cx="137160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100" dirty="0">
                    <a:solidFill>
                      <a:srgbClr val="FF0000"/>
                    </a:solidFill>
                    <a:latin typeface="Raleway Light" pitchFamily="2" charset="0"/>
                    <a:ea typeface="Cambria Math" panose="02040503050406030204" pitchFamily="18" charset="0"/>
                  </a:rPr>
                  <a:t>Min of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IL" sz="2100" dirty="0">
                  <a:solidFill>
                    <a:srgbClr val="FF0000"/>
                  </a:solidFill>
                  <a:latin typeface="Raleway Light" pitchFamily="2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F5B04A-D779-A12C-8008-3DFB42EB0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898" y="5065911"/>
                <a:ext cx="1371600" cy="415498"/>
              </a:xfrm>
              <a:prstGeom prst="rect">
                <a:avLst/>
              </a:prstGeom>
              <a:blipFill>
                <a:blip r:embed="rId19"/>
                <a:stretch>
                  <a:fillRect l="-5505" t="-5882" b="-264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103F2953-3D9E-387A-6300-81EA6FFAE644}"/>
              </a:ext>
            </a:extLst>
          </p:cNvPr>
          <p:cNvSpPr/>
          <p:nvPr/>
        </p:nvSpPr>
        <p:spPr>
          <a:xfrm>
            <a:off x="2335622" y="3714399"/>
            <a:ext cx="135000" cy="135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86D138-C4E9-D5D1-C2A1-6A8D35E00655}"/>
                  </a:ext>
                </a:extLst>
              </p:cNvPr>
              <p:cNvSpPr txBox="1"/>
              <p:nvPr/>
            </p:nvSpPr>
            <p:spPr>
              <a:xfrm>
                <a:off x="139619" y="5020326"/>
                <a:ext cx="1910880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100" dirty="0">
                    <a:solidFill>
                      <a:srgbClr val="00B050"/>
                    </a:solidFill>
                    <a:latin typeface="Raleway Light" pitchFamily="2" charset="0"/>
                    <a:ea typeface="Cambria Math" panose="02040503050406030204" pitchFamily="18" charset="0"/>
                  </a:rPr>
                  <a:t>Min of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100" dirty="0">
                    <a:solidFill>
                      <a:srgbClr val="00B050"/>
                    </a:solidFill>
                    <a:latin typeface="Raleway Light" pitchFamily="2" charset="0"/>
                  </a:rPr>
                  <a:t> inside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1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sub>
                            <m:r>
                              <a:rPr lang="en-US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2100" dirty="0">
                    <a:solidFill>
                      <a:srgbClr val="00B050"/>
                    </a:solidFill>
                    <a:latin typeface="Raleway Light" pitchFamily="2" charset="0"/>
                  </a:rPr>
                  <a:t> </a:t>
                </a:r>
                <a:endParaRPr lang="en-IL" sz="2100" dirty="0">
                  <a:solidFill>
                    <a:srgbClr val="00B050"/>
                  </a:solidFill>
                  <a:latin typeface="Raleway Light" pitchFamily="2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86D138-C4E9-D5D1-C2A1-6A8D35E0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9" y="5020326"/>
                <a:ext cx="1910880" cy="1061829"/>
              </a:xfrm>
              <a:prstGeom prst="rect">
                <a:avLst/>
              </a:prstGeom>
              <a:blipFill>
                <a:blip r:embed="rId20"/>
                <a:stretch>
                  <a:fillRect t="-3529" r="-72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33AE76E-8659-1959-56E3-F47846C24D5B}"/>
                  </a:ext>
                </a:extLst>
              </p14:cNvPr>
              <p14:cNvContentPartPr/>
              <p14:nvPr/>
            </p14:nvContentPartPr>
            <p14:xfrm>
              <a:off x="1174623" y="3654049"/>
              <a:ext cx="1047330" cy="14023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33AE76E-8659-1959-56E3-F47846C24D5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68505" y="3647930"/>
                <a:ext cx="1059567" cy="1414618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200E4F1-99B8-9B23-78FA-76FB5CBC56CB}"/>
              </a:ext>
            </a:extLst>
          </p:cNvPr>
          <p:cNvGrpSpPr/>
          <p:nvPr/>
        </p:nvGrpSpPr>
        <p:grpSpPr>
          <a:xfrm>
            <a:off x="892473" y="3379519"/>
            <a:ext cx="1028970" cy="785160"/>
            <a:chOff x="1798000" y="3586160"/>
            <a:chExt cx="1371960" cy="10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2F842A-96F1-784D-4D61-99450D9ACB3A}"/>
                    </a:ext>
                  </a:extLst>
                </p14:cNvPr>
                <p14:cNvContentPartPr/>
                <p14:nvPr/>
              </p14:nvContentPartPr>
              <p14:xfrm>
                <a:off x="1798000" y="3586160"/>
                <a:ext cx="1360440" cy="999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2F842A-96F1-784D-4D61-99450D9ACB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91880" y="3580040"/>
                  <a:ext cx="137268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DDB868-50B1-CC41-E27E-19339324BEDF}"/>
                    </a:ext>
                  </a:extLst>
                </p14:cNvPr>
                <p14:cNvContentPartPr/>
                <p14:nvPr/>
              </p14:nvContentPartPr>
              <p14:xfrm>
                <a:off x="3095440" y="4441880"/>
                <a:ext cx="64440" cy="160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DDB868-50B1-CC41-E27E-19339324BE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89320" y="4435760"/>
                  <a:ext cx="76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2320CA4-86BF-305A-CC6C-CBBB0F9C5B8E}"/>
                    </a:ext>
                  </a:extLst>
                </p14:cNvPr>
                <p14:cNvContentPartPr/>
                <p14:nvPr/>
              </p14:nvContentPartPr>
              <p14:xfrm>
                <a:off x="2892760" y="4555280"/>
                <a:ext cx="277200" cy="77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2320CA4-86BF-305A-CC6C-CBBB0F9C5B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86640" y="4549160"/>
                  <a:ext cx="28944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6031686-28C3-8D46-F18F-B1E18982B9BC}"/>
                  </a:ext>
                </a:extLst>
              </p:cNvPr>
              <p:cNvSpPr txBox="1"/>
              <p:nvPr/>
            </p:nvSpPr>
            <p:spPr>
              <a:xfrm>
                <a:off x="4816542" y="1804148"/>
                <a:ext cx="1760941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7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1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2100" dirty="0">
                  <a:latin typeface="Raleway Light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6031686-28C3-8D46-F18F-B1E18982B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42" y="1804148"/>
                <a:ext cx="1760941" cy="415498"/>
              </a:xfrm>
              <a:prstGeom prst="rect">
                <a:avLst/>
              </a:prstGeom>
              <a:blipFill>
                <a:blip r:embed="rId2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8DD0A86-0C87-867B-5806-E38A6EF31040}"/>
              </a:ext>
            </a:extLst>
          </p:cNvPr>
          <p:cNvCxnSpPr>
            <a:cxnSpLocks/>
          </p:cNvCxnSpPr>
          <p:nvPr/>
        </p:nvCxnSpPr>
        <p:spPr>
          <a:xfrm flipV="1">
            <a:off x="6924581" y="2352734"/>
            <a:ext cx="0" cy="315651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97A4820-3072-F68F-F0AE-E4CD8603B469}"/>
              </a:ext>
            </a:extLst>
          </p:cNvPr>
          <p:cNvCxnSpPr>
            <a:cxnSpLocks/>
          </p:cNvCxnSpPr>
          <p:nvPr/>
        </p:nvCxnSpPr>
        <p:spPr>
          <a:xfrm>
            <a:off x="5567459" y="4527481"/>
            <a:ext cx="303123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62059CA-1A8B-4ED0-4D5C-3127F6EE3693}"/>
                  </a:ext>
                </a:extLst>
              </p:cNvPr>
              <p:cNvSpPr txBox="1"/>
              <p:nvPr/>
            </p:nvSpPr>
            <p:spPr>
              <a:xfrm>
                <a:off x="8248176" y="4602865"/>
                <a:ext cx="777240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sz="105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62059CA-1A8B-4ED0-4D5C-3127F6EE3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176" y="4602865"/>
                <a:ext cx="777240" cy="30008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2AF10DE-6E59-9AFF-5358-9177FD1CD266}"/>
                  </a:ext>
                </a:extLst>
              </p:cNvPr>
              <p:cNvSpPr txBox="1"/>
              <p:nvPr/>
            </p:nvSpPr>
            <p:spPr>
              <a:xfrm>
                <a:off x="6411756" y="2115029"/>
                <a:ext cx="777240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sz="105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2AF10DE-6E59-9AFF-5358-9177FD1CD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756" y="2115029"/>
                <a:ext cx="777240" cy="30008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Oval 152">
            <a:extLst>
              <a:ext uri="{FF2B5EF4-FFF2-40B4-BE49-F238E27FC236}">
                <a16:creationId xmlns:a16="http://schemas.microsoft.com/office/drawing/2014/main" id="{8A2406A6-048A-6BA6-3DA7-07BD0737A5CB}"/>
              </a:ext>
            </a:extLst>
          </p:cNvPr>
          <p:cNvSpPr/>
          <p:nvPr/>
        </p:nvSpPr>
        <p:spPr>
          <a:xfrm rot="1800000">
            <a:off x="6927629" y="3268523"/>
            <a:ext cx="1394460" cy="4309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1B1C9FE-2BE3-4A73-A917-C54627714558}"/>
              </a:ext>
            </a:extLst>
          </p:cNvPr>
          <p:cNvSpPr/>
          <p:nvPr/>
        </p:nvSpPr>
        <p:spPr>
          <a:xfrm rot="1800000">
            <a:off x="6709722" y="3113379"/>
            <a:ext cx="1810592" cy="74126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AF894667-4F24-EB05-0CC5-4EC97F8966D3}"/>
              </a:ext>
            </a:extLst>
          </p:cNvPr>
          <p:cNvSpPr/>
          <p:nvPr/>
        </p:nvSpPr>
        <p:spPr>
          <a:xfrm rot="1800000">
            <a:off x="6486905" y="3003204"/>
            <a:ext cx="2243904" cy="101067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F236867-3FFA-B8B9-57CB-8EE6E6037E2B}"/>
              </a:ext>
            </a:extLst>
          </p:cNvPr>
          <p:cNvSpPr/>
          <p:nvPr/>
        </p:nvSpPr>
        <p:spPr>
          <a:xfrm rot="1800000">
            <a:off x="6230218" y="2865175"/>
            <a:ext cx="2757278" cy="128672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0B35C2DB-1086-3549-7289-7946B99552CA}"/>
                  </a:ext>
                </a:extLst>
              </p:cNvPr>
              <p:cNvSpPr txBox="1"/>
              <p:nvPr/>
            </p:nvSpPr>
            <p:spPr>
              <a:xfrm>
                <a:off x="7065189" y="1354759"/>
                <a:ext cx="1371600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ru-RU" sz="21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sz="2100" dirty="0">
                    <a:solidFill>
                      <a:schemeClr val="accent1">
                        <a:lumMod val="75000"/>
                      </a:schemeClr>
                    </a:solidFill>
                    <a:latin typeface="Raleway Light" pitchFamily="2" charset="0"/>
                  </a:rPr>
                  <a:t>contour lines</a:t>
                </a:r>
                <a:endParaRPr lang="en-IL" sz="2100" dirty="0">
                  <a:solidFill>
                    <a:schemeClr val="accent1">
                      <a:lumMod val="75000"/>
                    </a:schemeClr>
                  </a:solidFill>
                  <a:latin typeface="Raleway Light" pitchFamily="2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0B35C2DB-1086-3549-7289-7946B9955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189" y="1354759"/>
                <a:ext cx="1371600" cy="1061829"/>
              </a:xfrm>
              <a:prstGeom prst="rect">
                <a:avLst/>
              </a:prstGeom>
              <a:blipFill>
                <a:blip r:embed="rId6"/>
                <a:stretch>
                  <a:fillRect l="-5505" b="-105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544BFD4-5510-8E55-EADD-76722FE49689}"/>
                  </a:ext>
                </a:extLst>
              </p14:cNvPr>
              <p14:cNvContentPartPr/>
              <p14:nvPr/>
            </p14:nvContentPartPr>
            <p14:xfrm>
              <a:off x="7957295" y="2116333"/>
              <a:ext cx="245430" cy="7306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544BFD4-5510-8E55-EADD-76722FE496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51177" y="2110211"/>
                <a:ext cx="257666" cy="742863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BCAB8C8-DE03-83C3-8203-2EF08C0A40CF}"/>
              </a:ext>
            </a:extLst>
          </p:cNvPr>
          <p:cNvGrpSpPr/>
          <p:nvPr/>
        </p:nvGrpSpPr>
        <p:grpSpPr>
          <a:xfrm>
            <a:off x="7538255" y="3419353"/>
            <a:ext cx="733320" cy="1691010"/>
            <a:chOff x="10077040" y="3626880"/>
            <a:chExt cx="977760" cy="22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0DB5968-FD5E-BA10-177A-A4B569D7BBB5}"/>
                    </a:ext>
                  </a:extLst>
                </p14:cNvPr>
                <p14:cNvContentPartPr/>
                <p14:nvPr/>
              </p14:nvContentPartPr>
              <p14:xfrm>
                <a:off x="10129240" y="3626880"/>
                <a:ext cx="86760" cy="110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0DB5968-FD5E-BA10-177A-A4B569D7BB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23120" y="3620760"/>
                  <a:ext cx="99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E930127-7998-41F2-C90D-46F8831E6E37}"/>
                    </a:ext>
                  </a:extLst>
                </p14:cNvPr>
                <p14:cNvContentPartPr/>
                <p14:nvPr/>
              </p14:nvContentPartPr>
              <p14:xfrm>
                <a:off x="10077040" y="3626880"/>
                <a:ext cx="153720" cy="127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E930127-7998-41F2-C90D-46F8831E6E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70920" y="3620760"/>
                  <a:ext cx="165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983B7EF-0D32-67EE-334E-229D068831E9}"/>
                    </a:ext>
                  </a:extLst>
                </p14:cNvPr>
                <p14:cNvContentPartPr/>
                <p14:nvPr/>
              </p14:nvContentPartPr>
              <p14:xfrm>
                <a:off x="10363240" y="3748920"/>
                <a:ext cx="691560" cy="2132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983B7EF-0D32-67EE-334E-229D068831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57120" y="3742800"/>
                  <a:ext cx="703800" cy="21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BB9B426-261C-A94D-D137-6AF3E39D7206}"/>
                    </a:ext>
                  </a:extLst>
                </p14:cNvPr>
                <p14:cNvContentPartPr/>
                <p14:nvPr/>
              </p14:nvContentPartPr>
              <p14:xfrm>
                <a:off x="10342360" y="3748920"/>
                <a:ext cx="21960" cy="142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BB9B426-261C-A94D-D137-6AF3E39D72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36240" y="3742800"/>
                  <a:ext cx="34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26D523D-1E09-3E07-D7D4-D0940D0CE974}"/>
                    </a:ext>
                  </a:extLst>
                </p14:cNvPr>
                <p14:cNvContentPartPr/>
                <p14:nvPr/>
              </p14:nvContentPartPr>
              <p14:xfrm>
                <a:off x="10383400" y="3738480"/>
                <a:ext cx="99720" cy="30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26D523D-1E09-3E07-D7D4-D0940D0CE9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77280" y="3732360"/>
                  <a:ext cx="1119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E5F54B1-6BAF-CF0E-0787-3EA18CA93026}"/>
                  </a:ext>
                </a:extLst>
              </p:cNvPr>
              <p:cNvSpPr txBox="1"/>
              <p:nvPr/>
            </p:nvSpPr>
            <p:spPr>
              <a:xfrm>
                <a:off x="7655340" y="5120925"/>
                <a:ext cx="137160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100" dirty="0">
                    <a:solidFill>
                      <a:srgbClr val="FF0000"/>
                    </a:solidFill>
                    <a:latin typeface="Raleway Light" pitchFamily="2" charset="0"/>
                    <a:ea typeface="Cambria Math" panose="02040503050406030204" pitchFamily="18" charset="0"/>
                  </a:rPr>
                  <a:t>Min of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IL" sz="2100" dirty="0">
                  <a:solidFill>
                    <a:srgbClr val="FF0000"/>
                  </a:solidFill>
                  <a:latin typeface="Raleway Light" pitchFamily="2" charset="0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E5F54B1-6BAF-CF0E-0787-3EA18CA9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340" y="5120925"/>
                <a:ext cx="1371600" cy="415498"/>
              </a:xfrm>
              <a:prstGeom prst="rect">
                <a:avLst/>
              </a:prstGeom>
              <a:blipFill>
                <a:blip r:embed="rId38"/>
                <a:stretch>
                  <a:fillRect l="-4587" t="-9091" b="-2727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71B5E23-608D-F881-7A79-B25D5C8BE060}"/>
                  </a:ext>
                </a:extLst>
              </p:cNvPr>
              <p:cNvSpPr txBox="1"/>
              <p:nvPr/>
            </p:nvSpPr>
            <p:spPr>
              <a:xfrm>
                <a:off x="4668061" y="5075340"/>
                <a:ext cx="1910880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100" dirty="0">
                    <a:solidFill>
                      <a:srgbClr val="00B050"/>
                    </a:solidFill>
                    <a:latin typeface="Raleway Light" pitchFamily="2" charset="0"/>
                    <a:ea typeface="Cambria Math" panose="02040503050406030204" pitchFamily="18" charset="0"/>
                  </a:rPr>
                  <a:t>Min of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100" dirty="0">
                    <a:solidFill>
                      <a:srgbClr val="00B050"/>
                    </a:solidFill>
                    <a:latin typeface="Raleway Light" pitchFamily="2" charset="0"/>
                  </a:rPr>
                  <a:t> inside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1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sub>
                            <m:r>
                              <a:rPr lang="en-US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2100" dirty="0">
                    <a:solidFill>
                      <a:srgbClr val="00B050"/>
                    </a:solidFill>
                    <a:latin typeface="Raleway Light" pitchFamily="2" charset="0"/>
                  </a:rPr>
                  <a:t> </a:t>
                </a:r>
                <a:endParaRPr lang="en-IL" sz="2100" dirty="0">
                  <a:solidFill>
                    <a:srgbClr val="00B050"/>
                  </a:solidFill>
                  <a:latin typeface="Raleway Light" pitchFamily="2" charset="0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71B5E23-608D-F881-7A79-B25D5C8BE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61" y="5075340"/>
                <a:ext cx="1910880" cy="1061829"/>
              </a:xfrm>
              <a:prstGeom prst="rect">
                <a:avLst/>
              </a:prstGeom>
              <a:blipFill>
                <a:blip r:embed="rId39"/>
                <a:stretch>
                  <a:fillRect t="-3529" r="-72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Oval 174">
            <a:extLst>
              <a:ext uri="{FF2B5EF4-FFF2-40B4-BE49-F238E27FC236}">
                <a16:creationId xmlns:a16="http://schemas.microsoft.com/office/drawing/2014/main" id="{5132F540-97F0-114B-CDF0-F7870CE19DCE}"/>
              </a:ext>
            </a:extLst>
          </p:cNvPr>
          <p:cNvSpPr/>
          <p:nvPr/>
        </p:nvSpPr>
        <p:spPr>
          <a:xfrm>
            <a:off x="6508736" y="4102148"/>
            <a:ext cx="810000" cy="8100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277F06B0-3831-0BA8-6227-0816AFEBF6EF}"/>
              </a:ext>
            </a:extLst>
          </p:cNvPr>
          <p:cNvSpPr/>
          <p:nvPr/>
        </p:nvSpPr>
        <p:spPr>
          <a:xfrm>
            <a:off x="6247284" y="3827700"/>
            <a:ext cx="1350000" cy="13500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0D80279-D458-D869-CC19-10A9050C205D}"/>
              </a:ext>
            </a:extLst>
          </p:cNvPr>
          <p:cNvSpPr/>
          <p:nvPr/>
        </p:nvSpPr>
        <p:spPr>
          <a:xfrm>
            <a:off x="7214244" y="3871254"/>
            <a:ext cx="135000" cy="135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96512E2-636B-1CB4-6534-E4A8967CDBD7}"/>
                  </a:ext>
                </a:extLst>
              </p14:cNvPr>
              <p14:cNvContentPartPr/>
              <p14:nvPr/>
            </p14:nvContentPartPr>
            <p14:xfrm>
              <a:off x="6764853" y="4080469"/>
              <a:ext cx="635310" cy="147231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96512E2-636B-1CB4-6534-E4A8967CDB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58734" y="4074349"/>
                <a:ext cx="647548" cy="1484549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7645438-1527-8303-E3CF-00D8594C3D10}"/>
              </a:ext>
            </a:extLst>
          </p:cNvPr>
          <p:cNvGrpSpPr/>
          <p:nvPr/>
        </p:nvGrpSpPr>
        <p:grpSpPr>
          <a:xfrm>
            <a:off x="7311063" y="4050229"/>
            <a:ext cx="95310" cy="250560"/>
            <a:chOff x="9888760" y="4480440"/>
            <a:chExt cx="12708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C2CD76-A9EE-ACB5-79DE-43C4425DCAE0}"/>
                    </a:ext>
                  </a:extLst>
                </p14:cNvPr>
                <p14:cNvContentPartPr/>
                <p14:nvPr/>
              </p14:nvContentPartPr>
              <p14:xfrm>
                <a:off x="9888760" y="4541640"/>
                <a:ext cx="28800" cy="240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C2CD76-A9EE-ACB5-79DE-43C4425DCAE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82640" y="4535520"/>
                  <a:ext cx="41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3983802-96F7-7A45-1CAD-91051C331D48}"/>
                    </a:ext>
                  </a:extLst>
                </p14:cNvPr>
                <p14:cNvContentPartPr/>
                <p14:nvPr/>
              </p14:nvContentPartPr>
              <p14:xfrm>
                <a:off x="9936280" y="4480440"/>
                <a:ext cx="79560" cy="334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3983802-96F7-7A45-1CAD-91051C331D4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30160" y="4474320"/>
                  <a:ext cx="91800" cy="34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2" name="Oval 191">
            <a:extLst>
              <a:ext uri="{FF2B5EF4-FFF2-40B4-BE49-F238E27FC236}">
                <a16:creationId xmlns:a16="http://schemas.microsoft.com/office/drawing/2014/main" id="{79249343-A487-3816-2061-3BF9F2799292}"/>
              </a:ext>
            </a:extLst>
          </p:cNvPr>
          <p:cNvSpPr/>
          <p:nvPr/>
        </p:nvSpPr>
        <p:spPr>
          <a:xfrm rot="1800000">
            <a:off x="1376972" y="2688252"/>
            <a:ext cx="3419204" cy="154536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C39452-3F38-CB9A-E398-28F0B8B673EA}"/>
              </a:ext>
            </a:extLst>
          </p:cNvPr>
          <p:cNvSpPr/>
          <p:nvPr/>
        </p:nvSpPr>
        <p:spPr>
          <a:xfrm rot="1800000">
            <a:off x="5840972" y="2711331"/>
            <a:ext cx="3419204" cy="154536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814EC27-3F90-7303-5A83-CA3B89C01EAA}"/>
                  </a:ext>
                </a:extLst>
              </p14:cNvPr>
              <p14:cNvContentPartPr/>
              <p14:nvPr/>
            </p14:nvContentPartPr>
            <p14:xfrm>
              <a:off x="5451843" y="2221519"/>
              <a:ext cx="970920" cy="19569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814EC27-3F90-7303-5A83-CA3B89C01EA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445723" y="2215399"/>
                <a:ext cx="983160" cy="19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52C3A33-38B2-499F-1A64-B095E2113F9A}"/>
              </a:ext>
            </a:extLst>
          </p:cNvPr>
          <p:cNvGrpSpPr/>
          <p:nvPr/>
        </p:nvGrpSpPr>
        <p:grpSpPr>
          <a:xfrm>
            <a:off x="6163023" y="3979759"/>
            <a:ext cx="223560" cy="207630"/>
            <a:chOff x="8358040" y="4386480"/>
            <a:chExt cx="29808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5FE0FB2-B139-C532-D7FE-0B8E020794B0}"/>
                    </a:ext>
                  </a:extLst>
                </p14:cNvPr>
                <p14:cNvContentPartPr/>
                <p14:nvPr/>
              </p14:nvContentPartPr>
              <p14:xfrm>
                <a:off x="8489800" y="4386480"/>
                <a:ext cx="166320" cy="186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5FE0FB2-B139-C532-D7FE-0B8E020794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83680" y="4380360"/>
                  <a:ext cx="178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BCA8D2B-03C3-C2F0-A602-422F787808D9}"/>
                    </a:ext>
                  </a:extLst>
                </p14:cNvPr>
                <p14:cNvContentPartPr/>
                <p14:nvPr/>
              </p14:nvContentPartPr>
              <p14:xfrm>
                <a:off x="8358040" y="4652880"/>
                <a:ext cx="267840" cy="10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BCA8D2B-03C3-C2F0-A602-422F787808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51920" y="4646760"/>
                  <a:ext cx="280080" cy="2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478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cd85e222d_0_15"/>
          <p:cNvSpPr txBox="1">
            <a:spLocks noGrp="1"/>
          </p:cNvSpPr>
          <p:nvPr>
            <p:ph type="ctrTitle"/>
          </p:nvPr>
        </p:nvSpPr>
        <p:spPr>
          <a:xfrm>
            <a:off x="685800" y="269825"/>
            <a:ext cx="77724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pic>
        <p:nvPicPr>
          <p:cNvPr id="91" name="Google Shape;91;g33cd85e222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62" y="2208487"/>
            <a:ext cx="7133875" cy="32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cd85e222d_0_1"/>
          <p:cNvSpPr txBox="1"/>
          <p:nvPr/>
        </p:nvSpPr>
        <p:spPr>
          <a:xfrm>
            <a:off x="2091150" y="667900"/>
            <a:ext cx="49617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and Classification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33cd85e222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0575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cd85e222d_0_146"/>
          <p:cNvSpPr txBox="1"/>
          <p:nvPr/>
        </p:nvSpPr>
        <p:spPr>
          <a:xfrm>
            <a:off x="2091150" y="667900"/>
            <a:ext cx="49617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and Classification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Google Shape;109;g33cd85e222d_0_146"/>
              <p:cNvSpPr txBox="1"/>
              <p:nvPr/>
            </p:nvSpPr>
            <p:spPr>
              <a:xfrm>
                <a:off x="791100" y="1468817"/>
                <a:ext cx="7561800" cy="171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Regression task:</a:t>
                </a: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What is the largest root of polynomial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3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𝐶𝑥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𝐷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=0</m:t>
                    </m:r>
                  </m:oMath>
                </a14:m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?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Classification task:</a:t>
                </a: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What type of quadratic curve is defined by equation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𝐴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𝐵𝑥𝑦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𝐶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𝑦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𝐷𝑥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𝐸𝑦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𝐹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=0?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9" name="Google Shape;109;g33cd85e222d_0_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00" y="1468817"/>
                <a:ext cx="7561800" cy="1711500"/>
              </a:xfrm>
              <a:prstGeom prst="rect">
                <a:avLst/>
              </a:prstGeom>
              <a:blipFill>
                <a:blip r:embed="rId3"/>
                <a:stretch>
                  <a:fillRect l="-2013" t="-1471" r="-503" b="-1419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Google Shape;110;g33cd85e222d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543" y="4900246"/>
            <a:ext cx="1852434" cy="195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3cd85e222d_0_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850" y="2482561"/>
            <a:ext cx="1532758" cy="114466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3cd85e222d_0_146"/>
          <p:cNvSpPr/>
          <p:nvPr/>
        </p:nvSpPr>
        <p:spPr>
          <a:xfrm>
            <a:off x="8107760" y="3121217"/>
            <a:ext cx="114300" cy="118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cd85e222d_0_22"/>
          <p:cNvSpPr txBox="1">
            <a:spLocks noGrp="1"/>
          </p:cNvSpPr>
          <p:nvPr>
            <p:ph type="ctrTitle"/>
          </p:nvPr>
        </p:nvSpPr>
        <p:spPr>
          <a:xfrm>
            <a:off x="685800" y="329475"/>
            <a:ext cx="7772400" cy="14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</a:t>
            </a:r>
            <a:endParaRPr/>
          </a:p>
        </p:txBody>
      </p:sp>
      <p:pic>
        <p:nvPicPr>
          <p:cNvPr id="118" name="Google Shape;118;g33cd85e222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5" y="1976750"/>
            <a:ext cx="4361825" cy="280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33cd85e222d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800" y="1976750"/>
            <a:ext cx="4536869" cy="28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C740-E1DE-50C2-BBB6-3A02A180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Formal setting</a:t>
            </a:r>
          </a:p>
        </p:txBody>
      </p:sp>
      <p:pic>
        <p:nvPicPr>
          <p:cNvPr id="8" name="Picture 7" descr="A black rectangular object with black text&#10;&#10;AI-generated content may be incorrect.">
            <a:extLst>
              <a:ext uri="{FF2B5EF4-FFF2-40B4-BE49-F238E27FC236}">
                <a16:creationId xmlns:a16="http://schemas.microsoft.com/office/drawing/2014/main" id="{5BE69F20-0FDD-9C22-88AD-6F4489488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0" y="1606282"/>
            <a:ext cx="21971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6199F-BA9D-455A-9827-D5C607813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1" y="1577140"/>
            <a:ext cx="4089144" cy="1282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75A4EE-646D-4DEB-6991-FB622424416F}"/>
                  </a:ext>
                </a:extLst>
              </p:cNvPr>
              <p:cNvSpPr txBox="1"/>
              <p:nvPr/>
            </p:nvSpPr>
            <p:spPr>
              <a:xfrm>
                <a:off x="130386" y="3162557"/>
                <a:ext cx="41974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800" dirty="0"/>
                  <a:t>Each row is a data point, consisting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sz="2800" dirty="0"/>
                  <a:t> features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75A4EE-646D-4DEB-6991-FB6224244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6" y="3162557"/>
                <a:ext cx="4197448" cy="954107"/>
              </a:xfrm>
              <a:prstGeom prst="rect">
                <a:avLst/>
              </a:prstGeom>
              <a:blipFill>
                <a:blip r:embed="rId4"/>
                <a:stretch>
                  <a:fillRect l="-3021" t="-8000" r="-2719" b="-17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1726C2-03B7-CC2D-1AFA-0C10D7C5F445}"/>
                  </a:ext>
                </a:extLst>
              </p:cNvPr>
              <p:cNvSpPr txBox="1"/>
              <p:nvPr/>
            </p:nvSpPr>
            <p:spPr>
              <a:xfrm>
                <a:off x="5248489" y="3102563"/>
                <a:ext cx="37651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800" dirty="0"/>
                  <a:t>Each value is a label of a data point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1726C2-03B7-CC2D-1AFA-0C10D7C5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489" y="3102563"/>
                <a:ext cx="3765125" cy="954107"/>
              </a:xfrm>
              <a:prstGeom prst="rect">
                <a:avLst/>
              </a:prstGeom>
              <a:blipFill>
                <a:blip r:embed="rId5"/>
                <a:stretch>
                  <a:fillRect l="-3367" t="-6579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D2D78F-28B8-0F58-A4EC-7A9D2052E4F3}"/>
                  </a:ext>
                </a:extLst>
              </p:cNvPr>
              <p:cNvSpPr txBox="1"/>
              <p:nvPr/>
            </p:nvSpPr>
            <p:spPr>
              <a:xfrm>
                <a:off x="457200" y="4632303"/>
                <a:ext cx="8229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800" dirty="0"/>
                  <a:t>We want to construct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IL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L" sz="2800" dirty="0"/>
                  <a:t> is taken from a </a:t>
                </a:r>
                <a:r>
                  <a:rPr lang="en-IL" sz="2800" b="1" dirty="0"/>
                  <a:t>simple enough </a:t>
                </a:r>
                <a:r>
                  <a:rPr lang="en-IL" sz="2800" dirty="0"/>
                  <a:t>class of functions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sz="2800" dirty="0"/>
                  <a:t>approximates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L" sz="2800" dirty="0"/>
                  <a:t> </a:t>
                </a:r>
                <a:r>
                  <a:rPr lang="en-IL" sz="2800" b="1" dirty="0"/>
                  <a:t>good enough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D2D78F-28B8-0F58-A4EC-7A9D2052E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32303"/>
                <a:ext cx="8229600" cy="1384995"/>
              </a:xfrm>
              <a:prstGeom prst="rect">
                <a:avLst/>
              </a:prstGeom>
              <a:blipFill>
                <a:blip r:embed="rId6"/>
                <a:stretch>
                  <a:fillRect l="-1698" t="-4545" b="-109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BD0298-D686-AC02-85D0-C426533D0525}"/>
              </a:ext>
            </a:extLst>
          </p:cNvPr>
          <p:cNvCxnSpPr/>
          <p:nvPr/>
        </p:nvCxnSpPr>
        <p:spPr>
          <a:xfrm>
            <a:off x="4572000" y="1417638"/>
            <a:ext cx="0" cy="26576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4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Linear Regression</a:t>
            </a:r>
            <a:endParaRPr/>
          </a:p>
        </p:txBody>
      </p:sp>
      <p:pic>
        <p:nvPicPr>
          <p:cNvPr id="125" name="Google Shape;12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50" y="1617775"/>
            <a:ext cx="4092125" cy="2699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Google Shape;127;p2"/>
              <p:cNvSpPr txBox="1"/>
              <p:nvPr/>
            </p:nvSpPr>
            <p:spPr>
              <a:xfrm>
                <a:off x="564527" y="5240225"/>
                <a:ext cx="8229600" cy="182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US" sz="29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9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𝑀𝑆𝐸</m:t>
                    </m:r>
                  </m:oMath>
                </a14:m>
                <a:r>
                  <a:rPr lang="en-US" sz="29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exist exact (closed form) solution of this optimization problem: </a:t>
                </a:r>
                <a14:m>
                  <m:oMath xmlns:m="http://schemas.openxmlformats.org/officeDocument/2006/math">
                    <m:r>
                      <a:rPr lang="en-US" sz="29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𝑤</m:t>
                    </m:r>
                    <m:r>
                      <a:rPr lang="en-US" sz="29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sSup>
                      <m:sSupPr>
                        <m:ctrlPr>
                          <a:rPr lang="en-US" sz="29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p>
                          <m:sSupPr>
                            <m:ctrlPr>
                              <a:rPr lang="en-US" sz="29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US" sz="29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9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𝑇</m:t>
                            </m:r>
                          </m:sup>
                        </m:sSup>
                        <m:r>
                          <a:rPr lang="en-US" sz="29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  <m:r>
                          <a:rPr lang="en-US" sz="29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eqArr>
                          <m:eqArrPr>
                            <m:ctrlPr>
                              <a:rPr lang="en-US" sz="29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eqArrPr>
                          <m:e>
                            <m:r>
                              <a:rPr lang="en-US" sz="29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−1</m:t>
                            </m:r>
                          </m:e>
                          <m:e>
                            <m:r>
                              <a:rPr lang="en-US" sz="29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 </m:t>
                            </m:r>
                          </m:e>
                        </m:eqArr>
                      </m:sup>
                    </m:sSup>
                    <m:sSup>
                      <m:sSupPr>
                        <m:ctrlPr>
                          <a:rPr lang="en-US" sz="29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𝑋</m:t>
                        </m:r>
                      </m:e>
                      <m:sup>
                        <m:r>
                          <a:rPr lang="en-US" sz="29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𝑇</m:t>
                        </m:r>
                      </m:sup>
                    </m:sSup>
                    <m:r>
                      <a:rPr lang="en-US" sz="29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𝑦</m:t>
                    </m:r>
                    <m:r>
                      <a:rPr lang="en-US" sz="29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2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7" name="Google Shape;12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27" y="5240225"/>
                <a:ext cx="8229600" cy="1824900"/>
              </a:xfrm>
              <a:prstGeom prst="rect">
                <a:avLst/>
              </a:prstGeom>
              <a:blipFill>
                <a:blip r:embed="rId4"/>
                <a:stretch>
                  <a:fillRect t="-13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Google Shape;128;p2"/>
              <p:cNvSpPr txBox="1"/>
              <p:nvPr/>
            </p:nvSpPr>
            <p:spPr>
              <a:xfrm>
                <a:off x="4679327" y="1100262"/>
                <a:ext cx="4572000" cy="1867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Regression task:</a:t>
                </a:r>
                <a:b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Find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𝑤</m:t>
                    </m:r>
                  </m:oMath>
                </a14:m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such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𝑚</m:t>
                        </m:r>
                      </m:den>
                    </m:f>
                    <m:d>
                      <m:dPr>
                        <m:begChr m:val="‖"/>
                        <m:endChr m:val="‖"/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𝑋𝑤</m:t>
                        </m:r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 −</m:t>
                        </m:r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→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min</m:t>
                    </m:r>
                    <m:r>
                      <a:rPr lang="en-US" sz="32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.</m:t>
                    </m:r>
                  </m:oMath>
                </a14:m>
                <a:endParaRPr lang="en-US" sz="32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8" name="Google Shape;128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27" y="1100262"/>
                <a:ext cx="4572000" cy="1867532"/>
              </a:xfrm>
              <a:prstGeom prst="rect">
                <a:avLst/>
              </a:prstGeom>
              <a:blipFill>
                <a:blip r:embed="rId5"/>
                <a:stretch>
                  <a:fillRect l="-3324" t="-13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DF11C0-844F-9EAB-E2FB-A96978209D41}"/>
                  </a:ext>
                </a:extLst>
              </p:cNvPr>
              <p:cNvSpPr txBox="1"/>
              <p:nvPr/>
            </p:nvSpPr>
            <p:spPr>
              <a:xfrm>
                <a:off x="4679327" y="3011517"/>
                <a:ext cx="4572000" cy="1995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800" dirty="0"/>
                  <a:t>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L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IL" sz="2800" dirty="0"/>
                  <a:t> can be any norm, the most popular one is MSE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L" sz="2800" dirty="0"/>
                  <a:t>norm):</a:t>
                </a:r>
                <a:endParaRPr lang="ru-RU" sz="28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nary>
                  </m:oMath>
                </a14:m>
                <a:r>
                  <a:rPr lang="en-IL" sz="2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DF11C0-844F-9EAB-E2FB-A96978209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327" y="3011517"/>
                <a:ext cx="4572000" cy="1995675"/>
              </a:xfrm>
              <a:prstGeom prst="rect">
                <a:avLst/>
              </a:prstGeom>
              <a:blipFill>
                <a:blip r:embed="rId6"/>
                <a:stretch>
                  <a:fillRect l="-2770" t="-3797" r="-3047" b="-462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802B63CB-E58C-0D26-5A34-BE12C90CD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cd85e222d_0_8">
            <a:extLst>
              <a:ext uri="{FF2B5EF4-FFF2-40B4-BE49-F238E27FC236}">
                <a16:creationId xmlns:a16="http://schemas.microsoft.com/office/drawing/2014/main" id="{A57A7D56-96D5-B080-665C-0CDA90696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Linear regression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Google Shape;134;g33cd85e222d_0_8">
                <a:extLst>
                  <a:ext uri="{FF2B5EF4-FFF2-40B4-BE49-F238E27FC236}">
                    <a16:creationId xmlns:a16="http://schemas.microsoft.com/office/drawing/2014/main" id="{7729D53A-0FE8-D133-7CCC-45B785CF263C}"/>
                  </a:ext>
                </a:extLst>
              </p:cNvPr>
              <p:cNvSpPr txBox="1"/>
              <p:nvPr/>
            </p:nvSpPr>
            <p:spPr>
              <a:xfrm>
                <a:off x="457200" y="1538575"/>
                <a:ext cx="4675500" cy="24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Example:</a:t>
                </a:r>
                <a:b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1, 1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=5</m:t>
                      </m:r>
                    </m:oMath>
                  </m:oMathPara>
                </a14:m>
                <a:endParaRPr lang="en-US" sz="3200" b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1, 0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=1</m:t>
                      </m:r>
                    </m:oMath>
                  </m:oMathPara>
                </a14:m>
                <a:endParaRPr lang="en-US" sz="3200" b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0, 1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=1</m:t>
                      </m:r>
                    </m:oMath>
                  </m:oMathPara>
                </a14:m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4" name="Google Shape;134;g33cd85e222d_0_8">
                <a:extLst>
                  <a:ext uri="{FF2B5EF4-FFF2-40B4-BE49-F238E27FC236}">
                    <a16:creationId xmlns:a16="http://schemas.microsoft.com/office/drawing/2014/main" id="{7729D53A-0FE8-D133-7CCC-45B785CF2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38575"/>
                <a:ext cx="4675500" cy="2433000"/>
              </a:xfrm>
              <a:prstGeom prst="rect">
                <a:avLst/>
              </a:prstGeom>
              <a:blipFill>
                <a:blip r:embed="rId3"/>
                <a:stretch>
                  <a:fillRect l="-3252" t="-10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Google Shape;135;g33cd85e222d_0_8">
                <a:extLst>
                  <a:ext uri="{FF2B5EF4-FFF2-40B4-BE49-F238E27FC236}">
                    <a16:creationId xmlns:a16="http://schemas.microsoft.com/office/drawing/2014/main" id="{0F827A75-DE15-6CF7-EA6E-1A2179A487BF}"/>
                  </a:ext>
                </a:extLst>
              </p:cNvPr>
              <p:cNvSpPr txBox="1"/>
              <p:nvPr/>
            </p:nvSpPr>
            <p:spPr>
              <a:xfrm>
                <a:off x="5478300" y="2075275"/>
                <a:ext cx="3208500" cy="135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Let: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𝑤</m:t>
                    </m:r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5" name="Google Shape;135;g33cd85e222d_0_8">
                <a:extLst>
                  <a:ext uri="{FF2B5EF4-FFF2-40B4-BE49-F238E27FC236}">
                    <a16:creationId xmlns:a16="http://schemas.microsoft.com/office/drawing/2014/main" id="{0F827A75-DE15-6CF7-EA6E-1A2179A48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300" y="2075275"/>
                <a:ext cx="3208500" cy="1359600"/>
              </a:xfrm>
              <a:prstGeom prst="rect">
                <a:avLst/>
              </a:prstGeom>
              <a:blipFill>
                <a:blip r:embed="rId4"/>
                <a:stretch>
                  <a:fillRect l="-4743" t="-2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Google Shape;136;g33cd85e222d_0_8">
                <a:extLst>
                  <a:ext uri="{FF2B5EF4-FFF2-40B4-BE49-F238E27FC236}">
                    <a16:creationId xmlns:a16="http://schemas.microsoft.com/office/drawing/2014/main" id="{9981C879-A2D9-35C4-84DC-94D9AF9BC22A}"/>
                  </a:ext>
                </a:extLst>
              </p:cNvPr>
              <p:cNvSpPr txBox="1"/>
              <p:nvPr/>
            </p:nvSpPr>
            <p:spPr>
              <a:xfrm>
                <a:off x="114300" y="3806037"/>
                <a:ext cx="8915400" cy="12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𝑤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 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ar-AE" sz="32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𝑋𝑤</m:t>
                              </m:r>
                              <m:r>
                                <a:rPr lang="en-US" sz="32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 −</m:t>
                              </m:r>
                              <m:r>
                                <a:rPr lang="en-US" sz="32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ru-RU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𝑤</m:t>
                              </m:r>
                              <m:r>
                                <a:rPr lang="en-US" sz="32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= </m:t>
                          </m:r>
                        </m:e>
                      </m:nary>
                    </m:oMath>
                  </m:oMathPara>
                </a14:m>
                <a:endParaRPr lang="en-US" sz="3200" b="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 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−5)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+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+</a:t>
                </a:r>
                <a:r>
                  <a:rPr lang="en-US" sz="3200" dirty="0">
                    <a:solidFill>
                      <a:schemeClr val="dk1"/>
                    </a:solidFill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−</m:t>
                        </m:r>
                        <m:r>
                          <a:rPr lang="en-US" sz="3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)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algn="ctr"/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algn="ctr"/>
                <a:endParaRPr lang="en-US" sz="3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6" name="Google Shape;136;g33cd85e222d_0_8">
                <a:extLst>
                  <a:ext uri="{FF2B5EF4-FFF2-40B4-BE49-F238E27FC236}">
                    <a16:creationId xmlns:a16="http://schemas.microsoft.com/office/drawing/2014/main" id="{9981C879-A2D9-35C4-84DC-94D9AF9BC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806037"/>
                <a:ext cx="8915400" cy="1288200"/>
              </a:xfrm>
              <a:prstGeom prst="rect">
                <a:avLst/>
              </a:prstGeom>
              <a:blipFill>
                <a:blip r:embed="rId5"/>
                <a:stretch>
                  <a:fillRect t="-129126" b="-1873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Google Shape;137;g33cd85e222d_0_8">
                <a:extLst>
                  <a:ext uri="{FF2B5EF4-FFF2-40B4-BE49-F238E27FC236}">
                    <a16:creationId xmlns:a16="http://schemas.microsoft.com/office/drawing/2014/main" id="{CC04D5D5-DFB7-4E15-8114-ADEB9A1B47B0}"/>
                  </a:ext>
                </a:extLst>
              </p:cNvPr>
              <p:cNvSpPr txBox="1"/>
              <p:nvPr/>
            </p:nvSpPr>
            <p:spPr>
              <a:xfrm>
                <a:off x="2602125" y="6011862"/>
                <a:ext cx="393975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an optimal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𝑤</m:t>
                    </m:r>
                  </m:oMath>
                </a14:m>
                <a:r>
                  <a:rPr lang="en-US" sz="3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?</a:t>
                </a:r>
                <a:endParaRPr sz="32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7" name="Google Shape;137;g33cd85e222d_0_8">
                <a:extLst>
                  <a:ext uri="{FF2B5EF4-FFF2-40B4-BE49-F238E27FC236}">
                    <a16:creationId xmlns:a16="http://schemas.microsoft.com/office/drawing/2014/main" id="{CC04D5D5-DFB7-4E15-8114-ADEB9A1B4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125" y="6011862"/>
                <a:ext cx="3939750" cy="1143000"/>
              </a:xfrm>
              <a:prstGeom prst="rect">
                <a:avLst/>
              </a:prstGeom>
              <a:blipFill>
                <a:blip r:embed="rId6"/>
                <a:stretch>
                  <a:fillRect l="-3846" t="-3297" r="-25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6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6051</TotalTime>
  <Words>943</Words>
  <Application>Microsoft Macintosh PowerPoint</Application>
  <PresentationFormat>On-screen Show (4:3)</PresentationFormat>
  <Paragraphs>164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.AppleSystemUIFont</vt:lpstr>
      <vt:lpstr>Arial</vt:lpstr>
      <vt:lpstr>Calibri</vt:lpstr>
      <vt:lpstr>Cambria Math</vt:lpstr>
      <vt:lpstr>Raleway Light</vt:lpstr>
      <vt:lpstr>Wingdings</vt:lpstr>
      <vt:lpstr>Office Theme</vt:lpstr>
      <vt:lpstr>AI in Mathematics   Lecture 2 Classic ML. Part 1.</vt:lpstr>
      <vt:lpstr>About This Course</vt:lpstr>
      <vt:lpstr>Machine Learning</vt:lpstr>
      <vt:lpstr>PowerPoint Presentation</vt:lpstr>
      <vt:lpstr>PowerPoint Presentation</vt:lpstr>
      <vt:lpstr>Regression</vt:lpstr>
      <vt:lpstr>Formal setting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Adding features</vt:lpstr>
      <vt:lpstr>It’s tempting to think</vt:lpstr>
      <vt:lpstr>Evaluating Model Performance</vt:lpstr>
      <vt:lpstr>PowerPoint Presentation</vt:lpstr>
      <vt:lpstr>PowerPoint Presentation</vt:lpstr>
      <vt:lpstr>Underfitted</vt:lpstr>
      <vt:lpstr>Overfitted</vt:lpstr>
      <vt:lpstr>Multicollinearity</vt:lpstr>
      <vt:lpstr>Multicollinearity</vt:lpstr>
      <vt:lpstr>Multicollinearity</vt:lpstr>
      <vt:lpstr>Multicollinearity</vt:lpstr>
      <vt:lpstr>Regularization</vt:lpstr>
      <vt:lpstr>Compare: L1 vs L2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Alexander Shlimovich</cp:lastModifiedBy>
  <cp:revision>4</cp:revision>
  <dcterms:created xsi:type="dcterms:W3CDTF">2013-01-27T09:14:16Z</dcterms:created>
  <dcterms:modified xsi:type="dcterms:W3CDTF">2025-03-24T22:57:52Z</dcterms:modified>
</cp:coreProperties>
</file>